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  <p:sldMasterId id="2147483831" r:id="rId5"/>
  </p:sldMasterIdLst>
  <p:notesMasterIdLst>
    <p:notesMasterId r:id="rId40"/>
  </p:notesMasterIdLst>
  <p:sldIdLst>
    <p:sldId id="326" r:id="rId6"/>
    <p:sldId id="578" r:id="rId7"/>
    <p:sldId id="608" r:id="rId8"/>
    <p:sldId id="655" r:id="rId9"/>
    <p:sldId id="638" r:id="rId10"/>
    <p:sldId id="637" r:id="rId11"/>
    <p:sldId id="646" r:id="rId12"/>
    <p:sldId id="641" r:id="rId13"/>
    <p:sldId id="642" r:id="rId14"/>
    <p:sldId id="643" r:id="rId15"/>
    <p:sldId id="645" r:id="rId16"/>
    <p:sldId id="644" r:id="rId17"/>
    <p:sldId id="656" r:id="rId18"/>
    <p:sldId id="657" r:id="rId19"/>
    <p:sldId id="658" r:id="rId20"/>
    <p:sldId id="659" r:id="rId21"/>
    <p:sldId id="660" r:id="rId22"/>
    <p:sldId id="661" r:id="rId23"/>
    <p:sldId id="662" r:id="rId24"/>
    <p:sldId id="654" r:id="rId25"/>
    <p:sldId id="663" r:id="rId26"/>
    <p:sldId id="664" r:id="rId27"/>
    <p:sldId id="665" r:id="rId28"/>
    <p:sldId id="667" r:id="rId29"/>
    <p:sldId id="666" r:id="rId30"/>
    <p:sldId id="640" r:id="rId31"/>
    <p:sldId id="639" r:id="rId32"/>
    <p:sldId id="651" r:id="rId33"/>
    <p:sldId id="647" r:id="rId34"/>
    <p:sldId id="650" r:id="rId35"/>
    <p:sldId id="649" r:id="rId36"/>
    <p:sldId id="652" r:id="rId37"/>
    <p:sldId id="653" r:id="rId38"/>
    <p:sldId id="342" r:id="rId39"/>
  </p:sldIdLst>
  <p:sldSz cx="9144000" cy="5143500" type="screen16x9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ouygues" id="{43AF642E-77D2-4735-B463-B450429B4CDA}">
          <p14:sldIdLst>
            <p14:sldId id="326"/>
            <p14:sldId id="578"/>
            <p14:sldId id="608"/>
            <p14:sldId id="655"/>
            <p14:sldId id="638"/>
            <p14:sldId id="637"/>
            <p14:sldId id="646"/>
            <p14:sldId id="641"/>
            <p14:sldId id="642"/>
            <p14:sldId id="643"/>
            <p14:sldId id="645"/>
            <p14:sldId id="644"/>
            <p14:sldId id="656"/>
            <p14:sldId id="657"/>
            <p14:sldId id="658"/>
            <p14:sldId id="659"/>
            <p14:sldId id="660"/>
            <p14:sldId id="661"/>
            <p14:sldId id="662"/>
            <p14:sldId id="654"/>
            <p14:sldId id="663"/>
            <p14:sldId id="664"/>
            <p14:sldId id="665"/>
            <p14:sldId id="667"/>
            <p14:sldId id="666"/>
            <p14:sldId id="640"/>
            <p14:sldId id="639"/>
            <p14:sldId id="651"/>
            <p14:sldId id="647"/>
            <p14:sldId id="650"/>
            <p14:sldId id="649"/>
            <p14:sldId id="652"/>
            <p14:sldId id="653"/>
            <p14:sldId id="342"/>
          </p14:sldIdLst>
        </p14:section>
        <p14:section name="Méthodologie" id="{3A899F83-DFED-41B5-B4CC-B2897BEF3A7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91">
          <p15:clr>
            <a:srgbClr val="A4A3A4"/>
          </p15:clr>
        </p15:guide>
        <p15:guide id="3" orient="horz" pos="854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3049">
          <p15:clr>
            <a:srgbClr val="A4A3A4"/>
          </p15:clr>
        </p15:guide>
        <p15:guide id="6" orient="horz" pos="3151">
          <p15:clr>
            <a:srgbClr val="A4A3A4"/>
          </p15:clr>
        </p15:guide>
        <p15:guide id="7" pos="2880">
          <p15:clr>
            <a:srgbClr val="A4A3A4"/>
          </p15:clr>
        </p15:guide>
        <p15:guide id="8" pos="567">
          <p15:clr>
            <a:srgbClr val="A4A3A4"/>
          </p15:clr>
        </p15:guide>
        <p15:guide id="9" pos="5193">
          <p15:clr>
            <a:srgbClr val="A4A3A4"/>
          </p15:clr>
        </p15:guide>
        <p15:guide id="10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6362" autoAdjust="0"/>
  </p:normalViewPr>
  <p:slideViewPr>
    <p:cSldViewPr showGuides="1">
      <p:cViewPr varScale="1">
        <p:scale>
          <a:sx n="146" d="100"/>
          <a:sy n="146" d="100"/>
        </p:scale>
        <p:origin x="2034" y="108"/>
      </p:cViewPr>
      <p:guideLst>
        <p:guide orient="horz" pos="1620"/>
        <p:guide orient="horz" pos="191"/>
        <p:guide orient="horz" pos="854"/>
        <p:guide orient="horz" pos="821"/>
        <p:guide orient="horz" pos="3049"/>
        <p:guide orient="horz" pos="3151"/>
        <p:guide pos="2880"/>
        <p:guide pos="567"/>
        <p:guide pos="5193"/>
        <p:guide pos="5465"/>
      </p:guideLst>
    </p:cSldViewPr>
  </p:slideViewPr>
  <p:outlineViewPr>
    <p:cViewPr>
      <p:scale>
        <a:sx n="33" d="100"/>
        <a:sy n="33" d="100"/>
      </p:scale>
      <p:origin x="0" y="139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50" dirty="0"/>
              <a:t>FDM/WDM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Slot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E3-46DF-AE03-B0AC16C4EDD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Slot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E3-46DF-AE03-B0AC16C4EDD0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Slot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E3-46DF-AE03-B0AC16C4EDD0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Slot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Feuil1!$E$2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E3-46DF-AE03-B0AC16C4EDD0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Slot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Feuil1!$F$2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CE3-46DF-AE03-B0AC16C4EDD0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Slot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Feuil1!$G$2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E3-46DF-AE03-B0AC16C4EDD0}"/>
            </c:ext>
          </c:extLst>
        </c:ser>
        <c:ser>
          <c:idx val="6"/>
          <c:order val="6"/>
          <c:tx>
            <c:strRef>
              <c:f>Feuil1!$H$1</c:f>
              <c:strCache>
                <c:ptCount val="1"/>
                <c:pt idx="0">
                  <c:v>Slot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Feuil1!$H$2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CE3-46DF-AE03-B0AC16C4EDD0}"/>
            </c:ext>
          </c:extLst>
        </c:ser>
        <c:ser>
          <c:idx val="7"/>
          <c:order val="7"/>
          <c:tx>
            <c:strRef>
              <c:f>Feuil1!$I$1</c:f>
              <c:strCache>
                <c:ptCount val="1"/>
                <c:pt idx="0">
                  <c:v>Slot 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Feuil1!$I$2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CE3-46DF-AE03-B0AC16C4ED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6086096"/>
        <c:axId val="846084432"/>
      </c:barChart>
      <c:catAx>
        <c:axId val="84608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6084432"/>
        <c:crosses val="autoZero"/>
        <c:auto val="1"/>
        <c:lblAlgn val="ctr"/>
        <c:lblOffset val="100"/>
        <c:noMultiLvlLbl val="0"/>
      </c:catAx>
      <c:valAx>
        <c:axId val="8460844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608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50" dirty="0"/>
              <a:t>TDM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Band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03-405C-88E7-7A4A6F794613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Band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03-405C-88E7-7A4A6F794613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Band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03-405C-88E7-7A4A6F794613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Band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Feuil1!$E$2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03-405C-88E7-7A4A6F794613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Band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Feuil1!$F$2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03-405C-88E7-7A4A6F794613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Band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Feuil1!$G$2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03-405C-88E7-7A4A6F794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6086096"/>
        <c:axId val="846084432"/>
      </c:barChart>
      <c:catAx>
        <c:axId val="846086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6084432"/>
        <c:crosses val="autoZero"/>
        <c:auto val="1"/>
        <c:lblAlgn val="ctr"/>
        <c:lblOffset val="100"/>
        <c:noMultiLvlLbl val="0"/>
      </c:catAx>
      <c:valAx>
        <c:axId val="84608443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4608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07/10/2024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96" tIns="47398" rIns="94796" bIns="47398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Pour reference : https://www.researchgate.net/publication/305181019_Technologie_WDM_en_telecoms_optiques_avancees/link/57842b1208ae37d3af6c1685/download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617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44000" y="143550"/>
            <a:ext cx="8856000" cy="4856400"/>
          </a:xfrm>
          <a:solidFill>
            <a:schemeClr val="bg1">
              <a:lumMod val="95000"/>
            </a:schemeClr>
          </a:solidFill>
        </p:spPr>
        <p:txBody>
          <a:bodyPr lIns="5040000" tIns="0" anchor="ctr" anchorCtr="0"/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60192" y="556293"/>
            <a:ext cx="3600000" cy="3600000"/>
          </a:xfrm>
        </p:spPr>
        <p:txBody>
          <a:bodyPr anchor="ctr" anchorCtr="0"/>
          <a:lstStyle>
            <a:lvl1pPr>
              <a:lnSpc>
                <a:spcPct val="83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lIns="0" anchor="ctr" anchorCtr="0"/>
          <a:lstStyle>
            <a:lvl1pPr algn="ctr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5562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04690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824840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Espace réservé du texte 7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694514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4" name="Espace réservé du texte 7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86382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1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455792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77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47660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11016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1660" y="2691490"/>
            <a:ext cx="1512000" cy="486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99792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1660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99792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91660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699792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940152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20796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928928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920796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928928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920796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928928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457402" y="2183815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2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2457402" y="1465264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5" name="Espace réservé du texte 7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696124" y="2174289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6" name="Espace réservé du texte 75"/>
          <p:cNvSpPr>
            <a:spLocks noGrp="1"/>
          </p:cNvSpPr>
          <p:nvPr>
            <p:ph type="body" sz="quarter" idx="34" hasCustomPrompt="1"/>
          </p:nvPr>
        </p:nvSpPr>
        <p:spPr bwMode="gray">
          <a:xfrm rot="5400000">
            <a:off x="6696124" y="1455738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04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0"/>
            <a:ext cx="45720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 hasCustomPrompt="1"/>
          </p:nvPr>
        </p:nvSpPr>
        <p:spPr bwMode="gray">
          <a:xfrm>
            <a:off x="557998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39570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045348" y="1222598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35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802526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6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94394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7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804136" y="1670233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8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6804136" y="951682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025992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034124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25992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034124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6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25992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7034124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31" hasCustomPrompt="1"/>
          </p:nvPr>
        </p:nvSpPr>
        <p:spPr bwMode="gray">
          <a:xfrm>
            <a:off x="557999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276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 bwMode="gray">
          <a:xfrm>
            <a:off x="558000" y="1746000"/>
            <a:ext cx="3600000" cy="2880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9" name="Espace réservé du tableau 8"/>
          <p:cNvSpPr>
            <a:spLocks noGrp="1"/>
          </p:cNvSpPr>
          <p:nvPr>
            <p:ph type="tbl" sz="quarter" idx="14" hasCustomPrompt="1"/>
          </p:nvPr>
        </p:nvSpPr>
        <p:spPr bwMode="gray">
          <a:xfrm>
            <a:off x="4874160" y="1446861"/>
            <a:ext cx="3780000" cy="2880000"/>
          </a:xfrm>
        </p:spPr>
        <p:txBody>
          <a:bodyPr tIns="1080000" anchor="ctr" anchorCtr="0"/>
          <a:lstStyle>
            <a:lvl1pPr algn="ctr">
              <a:defRPr sz="1000"/>
            </a:lvl1pPr>
          </a:lstStyle>
          <a:p>
            <a:r>
              <a:rPr lang="fr-FR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179815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4800" y="0"/>
            <a:ext cx="30492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</a:t>
            </a:r>
            <a:br>
              <a:rPr lang="fr-FR" noProof="0" dirty="0"/>
            </a:br>
            <a:r>
              <a:rPr lang="fr-FR" noProof="0" dirty="0"/>
              <a:t>une image, puis disposer l’image </a:t>
            </a:r>
            <a:br>
              <a:rPr lang="fr-FR" noProof="0" dirty="0"/>
            </a:br>
            <a:r>
              <a:rPr lang="fr-FR" noProof="0" dirty="0"/>
              <a:t>en arrière plan (Sélectionner l’image </a:t>
            </a:r>
            <a:br>
              <a:rPr lang="fr-FR" noProof="0" dirty="0"/>
            </a:br>
            <a:r>
              <a:rPr lang="fr-FR" noProof="0" dirty="0"/>
              <a:t>avec le bouton droit de la souris </a:t>
            </a:r>
            <a:br>
              <a:rPr lang="fr-FR" noProof="0" dirty="0"/>
            </a:br>
            <a:r>
              <a:rPr lang="fr-FR" noProof="0" dirty="0"/>
              <a:t>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504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6" hasCustomPrompt="1"/>
          </p:nvPr>
        </p:nvSpPr>
        <p:spPr bwMode="gray">
          <a:xfrm>
            <a:off x="557999" y="1746000"/>
            <a:ext cx="504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536266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59999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510973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600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02093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851812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3764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1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3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1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522062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1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3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962372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494" algn="l"/>
              </a:tabLst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1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30096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494" algn="l"/>
              </a:tabLst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924703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1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736719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358671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9023698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7210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2547900"/>
            <a:ext cx="9144000" cy="2595600"/>
          </a:xfrm>
          <a:solidFill>
            <a:schemeClr val="bg1">
              <a:lumMod val="95000"/>
            </a:schemeClr>
          </a:solidFill>
        </p:spPr>
        <p:txBody>
          <a:bodyPr tIns="108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lIns="270000" anchor="ctr" anchorCtr="0"/>
          <a:lstStyle>
            <a:lvl1pPr algn="l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87067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550" algn="l"/>
              </a:tabLst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9728565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44000" y="143550"/>
            <a:ext cx="8856000" cy="4856400"/>
          </a:xfrm>
          <a:solidFill>
            <a:schemeClr val="bg1">
              <a:lumMod val="95000"/>
            </a:schemeClr>
          </a:solidFill>
        </p:spPr>
        <p:txBody>
          <a:bodyPr lIns="5040000" tIns="0" anchor="ctr" anchorCtr="0"/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60192" y="556293"/>
            <a:ext cx="3600000" cy="3600000"/>
          </a:xfrm>
        </p:spPr>
        <p:txBody>
          <a:bodyPr anchor="ctr" anchorCtr="0"/>
          <a:lstStyle>
            <a:lvl1pPr>
              <a:lnSpc>
                <a:spcPct val="83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lIns="270000" anchor="ctr" anchorCtr="0"/>
          <a:lstStyle>
            <a:lvl1pPr algn="l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268599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661510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692194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Espace réservé du texte 7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694514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4" name="Espace réservé du texte 7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86382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1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455792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77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47660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11016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1660" y="2691490"/>
            <a:ext cx="1512000" cy="486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99792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1660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99792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91660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699792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940152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20796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928928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920796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928928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920796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928928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457402" y="2183815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2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2457402" y="1465264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5" name="Espace réservé du texte 7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696124" y="2174289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6" name="Espace réservé du texte 75"/>
          <p:cNvSpPr>
            <a:spLocks noGrp="1"/>
          </p:cNvSpPr>
          <p:nvPr>
            <p:ph type="body" sz="quarter" idx="34" hasCustomPrompt="1"/>
          </p:nvPr>
        </p:nvSpPr>
        <p:spPr bwMode="gray">
          <a:xfrm rot="5400000">
            <a:off x="6696124" y="1455738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3885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0"/>
            <a:ext cx="45720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 hasCustomPrompt="1"/>
          </p:nvPr>
        </p:nvSpPr>
        <p:spPr bwMode="gray">
          <a:xfrm>
            <a:off x="557998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9104329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045348" y="1222598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35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802526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6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94394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7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804136" y="1670233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8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6804136" y="951682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025992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034124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25992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034124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6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25992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7034124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31" hasCustomPrompt="1"/>
          </p:nvPr>
        </p:nvSpPr>
        <p:spPr bwMode="gray">
          <a:xfrm>
            <a:off x="557999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966690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 bwMode="gray">
          <a:xfrm>
            <a:off x="558000" y="1746000"/>
            <a:ext cx="3600000" cy="2880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9" name="Espace réservé du tableau 8"/>
          <p:cNvSpPr>
            <a:spLocks noGrp="1"/>
          </p:cNvSpPr>
          <p:nvPr>
            <p:ph type="tbl" sz="quarter" idx="14" hasCustomPrompt="1"/>
          </p:nvPr>
        </p:nvSpPr>
        <p:spPr bwMode="gray">
          <a:xfrm>
            <a:off x="4874160" y="1446861"/>
            <a:ext cx="3780000" cy="2880000"/>
          </a:xfrm>
        </p:spPr>
        <p:txBody>
          <a:bodyPr tIns="1080000" anchor="ctr" anchorCtr="0"/>
          <a:lstStyle>
            <a:lvl1pPr algn="ctr">
              <a:defRPr sz="1000"/>
            </a:lvl1pPr>
          </a:lstStyle>
          <a:p>
            <a:r>
              <a:rPr lang="fr-FR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716573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4800" y="0"/>
            <a:ext cx="30492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</a:t>
            </a:r>
            <a:br>
              <a:rPr lang="fr-FR" noProof="0" dirty="0"/>
            </a:br>
            <a:r>
              <a:rPr lang="fr-FR" noProof="0" dirty="0"/>
              <a:t>une image, puis disposer l’image </a:t>
            </a:r>
            <a:br>
              <a:rPr lang="fr-FR" noProof="0" dirty="0"/>
            </a:br>
            <a:r>
              <a:rPr lang="fr-FR" noProof="0" dirty="0"/>
              <a:t>en arrière plan (Sélectionner l’image </a:t>
            </a:r>
            <a:br>
              <a:rPr lang="fr-FR" noProof="0" dirty="0"/>
            </a:br>
            <a:r>
              <a:rPr lang="fr-FR" noProof="0" dirty="0"/>
              <a:t>avec le bouton droit de la souris </a:t>
            </a:r>
            <a:br>
              <a:rPr lang="fr-FR" noProof="0" dirty="0"/>
            </a:br>
            <a:r>
              <a:rPr lang="fr-FR" noProof="0" dirty="0"/>
              <a:t>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504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6" hasCustomPrompt="1"/>
          </p:nvPr>
        </p:nvSpPr>
        <p:spPr bwMode="gray">
          <a:xfrm>
            <a:off x="557999" y="1746000"/>
            <a:ext cx="504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4038927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5" y="2880001"/>
            <a:ext cx="2519492" cy="2159999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807386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5" y="2880000"/>
            <a:ext cx="2519492" cy="21600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2369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550" algn="l"/>
              </a:tabLst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95203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4505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5054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13868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50417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2547900"/>
            <a:ext cx="9144000" cy="2595600"/>
          </a:xfrm>
          <a:solidFill>
            <a:schemeClr val="bg1">
              <a:lumMod val="95000"/>
            </a:schemeClr>
          </a:solidFill>
        </p:spPr>
        <p:txBody>
          <a:bodyPr tIns="108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lIns="0" anchor="ctr" anchorCtr="0"/>
          <a:lstStyle>
            <a:lvl1pPr algn="ctr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50417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000" y="232310"/>
            <a:ext cx="702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23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15" r:id="rId10"/>
    <p:sldLayoutId id="2147483810" r:id="rId11"/>
    <p:sldLayoutId id="2147483827" r:id="rId12"/>
    <p:sldLayoutId id="2147483811" r:id="rId13"/>
    <p:sldLayoutId id="2147483813" r:id="rId14"/>
    <p:sldLayoutId id="2147483814" r:id="rId15"/>
    <p:sldLayoutId id="2147483826" r:id="rId16"/>
    <p:sldLayoutId id="2147483812" r:id="rId17"/>
    <p:sldLayoutId id="2147483824" r:id="rId18"/>
    <p:sldLayoutId id="2147483825" r:id="rId19"/>
    <p:sldLayoutId id="2147483856" r:id="rId20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all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000" y="232310"/>
            <a:ext cx="702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77887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</p:sldLayoutIdLst>
  <p:hf hdr="0"/>
  <p:txStyles>
    <p:titleStyle>
      <a:lvl1pPr algn="l" defTabSz="914378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all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-125997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jpeg"/><Relationship Id="rId4" Type="http://schemas.openxmlformats.org/officeDocument/2006/relationships/hyperlink" Target="http://french.ttifiber.com/photo/ps12755615-1_64_plc_sm_fiber_optic_cable_coupler_for_fttp_ftth_fttn_fttc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Paul JOLIVET</a:t>
            </a:r>
          </a:p>
          <a:p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Optical Fibre networks 2/4</a:t>
            </a:r>
            <a:br>
              <a:rPr lang="en-GB" dirty="0"/>
            </a:br>
            <a:r>
              <a:rPr lang="en-GB" sz="3200" dirty="0"/>
              <a:t>Multiplexing, coupling, amplifying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07/10/2024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429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Splitting</a:t>
            </a:r>
            <a:r>
              <a:rPr lang="fr-FR" dirty="0"/>
              <a:t> signal on</a:t>
            </a:r>
            <a:br>
              <a:rPr lang="fr-FR" dirty="0"/>
            </a:b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857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FF28E76-0228-4113-A7D9-9C479B8B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65" y="1728946"/>
            <a:ext cx="4445645" cy="1065102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131590"/>
            <a:ext cx="8280400" cy="3494385"/>
          </a:xfrm>
        </p:spPr>
        <p:txBody>
          <a:bodyPr/>
          <a:lstStyle/>
          <a:p>
            <a:r>
              <a:rPr lang="en-GB" dirty="0"/>
              <a:t>Broadcasting signal</a:t>
            </a:r>
          </a:p>
          <a:p>
            <a:pPr lvl="1"/>
            <a:r>
              <a:rPr lang="en-GB" dirty="0"/>
              <a:t>Such functionality can be used for instance in </a:t>
            </a:r>
            <a:r>
              <a:rPr lang="en-GB" dirty="0" err="1"/>
              <a:t>datacenters</a:t>
            </a:r>
            <a:br>
              <a:rPr lang="en-GB" dirty="0"/>
            </a:br>
            <a:r>
              <a:rPr lang="en-GB" dirty="0"/>
              <a:t>where multiple equipment a redundant to ensure security</a:t>
            </a:r>
            <a:br>
              <a:rPr lang="en-GB" dirty="0"/>
            </a:br>
            <a:r>
              <a:rPr lang="en-GB" dirty="0"/>
              <a:t>and shall get the exact same information to duplicate it</a:t>
            </a:r>
          </a:p>
          <a:p>
            <a:pPr lvl="1"/>
            <a:endParaRPr lang="en-GB" dirty="0"/>
          </a:p>
          <a:p>
            <a:r>
              <a:rPr lang="en-GB" dirty="0"/>
              <a:t>Monitoring activity</a:t>
            </a:r>
          </a:p>
          <a:p>
            <a:pPr lvl="1"/>
            <a:r>
              <a:rPr lang="en-GB" dirty="0"/>
              <a:t>Extracting part of the signal (low) to follow-up</a:t>
            </a:r>
            <a:br>
              <a:rPr lang="en-GB" dirty="0"/>
            </a:br>
            <a:r>
              <a:rPr lang="en-GB" dirty="0"/>
              <a:t>what is happening on the fibre</a:t>
            </a:r>
          </a:p>
          <a:p>
            <a:pPr lvl="1"/>
            <a:endParaRPr lang="en-GB" dirty="0"/>
          </a:p>
          <a:p>
            <a:r>
              <a:rPr lang="en-GB" dirty="0"/>
              <a:t>Securing signal by making it circulating by multiple ways</a:t>
            </a:r>
          </a:p>
          <a:p>
            <a:pPr lvl="1"/>
            <a:r>
              <a:rPr lang="en-GB" dirty="0"/>
              <a:t>Typically used for FTTA networks based on loops</a:t>
            </a:r>
          </a:p>
          <a:p>
            <a:pPr lvl="1"/>
            <a:r>
              <a:rPr lang="en-GB" dirty="0"/>
              <a:t>An equipment is connected by to ways to the same collection centre (or alternatively by different ways to different collection points).  In case one way is damaged, the other is used.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 the case of one collection point with two identical inputs, a physical switch is used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04056"/>
          </a:xfrm>
        </p:spPr>
        <p:txBody>
          <a:bodyPr/>
          <a:lstStyle/>
          <a:p>
            <a:r>
              <a:rPr lang="en-GB" dirty="0"/>
              <a:t>Optical fibre splitters : use cases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743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8280400" cy="3566393"/>
          </a:xfrm>
        </p:spPr>
        <p:txBody>
          <a:bodyPr/>
          <a:lstStyle/>
          <a:p>
            <a:r>
              <a:rPr lang="en-GB" dirty="0"/>
              <a:t>Basic Principle</a:t>
            </a:r>
          </a:p>
          <a:p>
            <a:pPr lvl="1"/>
            <a:r>
              <a:rPr lang="en-GB" dirty="0"/>
              <a:t>Use of a material prism/mirror</a:t>
            </a:r>
          </a:p>
          <a:p>
            <a:pPr lvl="2"/>
            <a:r>
              <a:rPr lang="en-GB" dirty="0"/>
              <a:t>Part of the light goes straight</a:t>
            </a:r>
          </a:p>
          <a:p>
            <a:pPr lvl="2"/>
            <a:r>
              <a:rPr lang="en-GB" dirty="0"/>
              <a:t>Part of the light is reflected</a:t>
            </a:r>
          </a:p>
          <a:p>
            <a:pPr lvl="2"/>
            <a:endParaRPr lang="en-GB" dirty="0"/>
          </a:p>
          <a:p>
            <a:r>
              <a:rPr lang="en-GB" dirty="0"/>
              <a:t>Constraints</a:t>
            </a:r>
          </a:p>
          <a:p>
            <a:pPr lvl="1"/>
            <a:r>
              <a:rPr lang="en-GB" dirty="0"/>
              <a:t>The output signals also split energy with an unbalanced ratio</a:t>
            </a:r>
            <a:br>
              <a:rPr lang="en-GB" dirty="0"/>
            </a:br>
            <a:r>
              <a:rPr lang="en-GB" dirty="0"/>
              <a:t>(could be as much as 70/30)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An existing loss of energy in the operation for passive splitters</a:t>
            </a:r>
          </a:p>
          <a:p>
            <a:pPr lvl="2"/>
            <a:r>
              <a:rPr lang="en-GB" dirty="0"/>
              <a:t>Either the loss of energy is acceptable for the transmission</a:t>
            </a:r>
          </a:p>
          <a:p>
            <a:pPr lvl="2"/>
            <a:r>
              <a:rPr lang="en-GB" dirty="0"/>
              <a:t>Either it is not, in such cases, amplification shall be combined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Optical fibre splitters : principles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C7C801-D0A2-4812-89B5-1E33A331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006" y="1059582"/>
            <a:ext cx="20955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8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passive </a:t>
            </a:r>
            <a:r>
              <a:rPr lang="fr-FR" dirty="0" err="1"/>
              <a:t>functions</a:t>
            </a:r>
            <a:br>
              <a:rPr lang="fr-FR" dirty="0"/>
            </a:br>
            <a:r>
              <a:rPr lang="fr-FR" dirty="0"/>
              <a:t>on </a:t>
            </a: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025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4950891" cy="3566393"/>
          </a:xfrm>
        </p:spPr>
        <p:txBody>
          <a:bodyPr/>
          <a:lstStyle/>
          <a:p>
            <a:r>
              <a:rPr lang="en-GB" dirty="0"/>
              <a:t>Principle</a:t>
            </a:r>
          </a:p>
          <a:p>
            <a:pPr lvl="1"/>
            <a:r>
              <a:rPr lang="en-GB" dirty="0"/>
              <a:t>Modulating the light signal in the fibre</a:t>
            </a:r>
          </a:p>
          <a:p>
            <a:pPr lvl="1"/>
            <a:r>
              <a:rPr lang="en-GB" dirty="0"/>
              <a:t>Aiming at generating pulses for coding information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Modulation can be either done</a:t>
            </a:r>
          </a:p>
          <a:p>
            <a:pPr marL="125413" lvl="2" indent="-125413"/>
            <a:r>
              <a:rPr lang="en-GB" dirty="0"/>
              <a:t>By modulating the signal prior the laser </a:t>
            </a:r>
            <a:r>
              <a:rPr lang="en-GB" dirty="0" err="1"/>
              <a:t>diod</a:t>
            </a:r>
            <a:br>
              <a:rPr lang="en-GB" dirty="0"/>
            </a:br>
            <a:r>
              <a:rPr lang="en-GB" dirty="0"/>
              <a:t>(out of the scope here)</a:t>
            </a:r>
          </a:p>
          <a:p>
            <a:pPr lvl="2"/>
            <a:r>
              <a:rPr lang="en-GB" dirty="0"/>
              <a:t>By modulating light after the laser </a:t>
            </a:r>
            <a:r>
              <a:rPr lang="en-GB" dirty="0" err="1"/>
              <a:t>diod</a:t>
            </a:r>
            <a:r>
              <a:rPr lang="en-GB" dirty="0"/>
              <a:t> (external modulation)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External modulation is done by</a:t>
            </a:r>
          </a:p>
          <a:p>
            <a:pPr lvl="2"/>
            <a:r>
              <a:rPr lang="en-GB" dirty="0"/>
              <a:t>interfering with the light (some acoustic systems)</a:t>
            </a:r>
          </a:p>
          <a:p>
            <a:pPr lvl="2"/>
            <a:r>
              <a:rPr lang="en-GB" dirty="0"/>
              <a:t>playing on the refraction on the fibre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Modulator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0B73BC-EF73-47F5-A162-CF6FA93E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6" y="3713072"/>
            <a:ext cx="4068452" cy="1004521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F417D9F-130C-4895-B9D1-AECF98D3F590}"/>
              </a:ext>
            </a:extLst>
          </p:cNvPr>
          <p:cNvSpPr txBox="1">
            <a:spLocks/>
          </p:cNvSpPr>
          <p:nvPr/>
        </p:nvSpPr>
        <p:spPr bwMode="gray">
          <a:xfrm>
            <a:off x="6012160" y="1059582"/>
            <a:ext cx="2825453" cy="35663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Constraints</a:t>
            </a:r>
          </a:p>
          <a:p>
            <a:pPr lvl="1"/>
            <a:r>
              <a:rPr lang="en-GB" dirty="0"/>
              <a:t>Loss of insertion with several dB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Some of the modulator still require energy to contain the loss of power to its minimum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6485A1-2D67-4BA2-8ED0-5EEE063E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52885"/>
            <a:ext cx="4435077" cy="7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8280400" cy="3566393"/>
          </a:xfrm>
        </p:spPr>
        <p:txBody>
          <a:bodyPr/>
          <a:lstStyle/>
          <a:p>
            <a:r>
              <a:rPr lang="en-GB" dirty="0"/>
              <a:t>Principle</a:t>
            </a:r>
          </a:p>
          <a:p>
            <a:pPr lvl="1"/>
            <a:r>
              <a:rPr lang="en-GB" dirty="0"/>
              <a:t>Reducing signal intensity on the fibre</a:t>
            </a:r>
          </a:p>
          <a:p>
            <a:pPr lvl="1"/>
            <a:r>
              <a:rPr lang="en-GB" dirty="0"/>
              <a:t>Objective is to prevent glare on reception (for short range)</a:t>
            </a:r>
          </a:p>
          <a:p>
            <a:pPr lvl="1"/>
            <a:r>
              <a:rPr lang="en-GB" dirty="0"/>
              <a:t>Could also compensate drift being the result of used components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Attenuation can be made</a:t>
            </a:r>
          </a:p>
          <a:p>
            <a:pPr lvl="2"/>
            <a:r>
              <a:rPr lang="en-GB" dirty="0"/>
              <a:t>On a fixed value (typically the connector shown aside)</a:t>
            </a:r>
          </a:p>
          <a:p>
            <a:pPr marL="125413" lvl="2" indent="-125413"/>
            <a:r>
              <a:rPr lang="en-GB" dirty="0"/>
              <a:t>With a variable value (usually an active component in that case)</a:t>
            </a:r>
            <a:br>
              <a:rPr lang="en-GB" dirty="0"/>
            </a:br>
            <a:r>
              <a:rPr lang="en-GB" dirty="0"/>
              <a:t>Variable Optical Attenuator</a:t>
            </a:r>
          </a:p>
          <a:p>
            <a:pPr marL="125413" lvl="2" indent="-125413"/>
            <a:endParaRPr lang="en-GB" dirty="0"/>
          </a:p>
          <a:p>
            <a:pPr marL="125413" indent="-125413"/>
            <a:r>
              <a:rPr lang="en-GB" dirty="0"/>
              <a:t>Technology</a:t>
            </a:r>
          </a:p>
          <a:p>
            <a:pPr marL="125413" lvl="1" indent="-125413"/>
            <a:r>
              <a:rPr lang="en-GB" dirty="0"/>
              <a:t>Thermo optic</a:t>
            </a:r>
          </a:p>
          <a:p>
            <a:pPr marL="125413" lvl="1" indent="-125413"/>
            <a:r>
              <a:rPr lang="en-GB" dirty="0"/>
              <a:t>Material filtering / Liquid </a:t>
            </a:r>
            <a:r>
              <a:rPr lang="en-GB" dirty="0" err="1"/>
              <a:t>cristal</a:t>
            </a:r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Attenuation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02C33D-CABB-4EEB-9DB1-A17D84248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699542"/>
            <a:ext cx="2021210" cy="2021210"/>
          </a:xfrm>
          <a:prstGeom prst="rect">
            <a:avLst/>
          </a:prstGeom>
        </p:spPr>
      </p:pic>
      <p:pic>
        <p:nvPicPr>
          <p:cNvPr id="1026" name="Picture 2" descr="Atténuateur fibre optique LC/LC 5dB">
            <a:extLst>
              <a:ext uri="{FF2B5EF4-FFF2-40B4-BE49-F238E27FC236}">
                <a16:creationId xmlns:a16="http://schemas.microsoft.com/office/drawing/2014/main" id="{3457D12F-D48E-433A-B4E9-F09AEFFD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233" y="395213"/>
            <a:ext cx="1328738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8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5598963" cy="3566393"/>
          </a:xfrm>
        </p:spPr>
        <p:txBody>
          <a:bodyPr/>
          <a:lstStyle/>
          <a:p>
            <a:r>
              <a:rPr lang="en-GB" dirty="0"/>
              <a:t>Principle</a:t>
            </a:r>
          </a:p>
          <a:p>
            <a:pPr lvl="1"/>
            <a:r>
              <a:rPr lang="en-GB" dirty="0"/>
              <a:t>Filtering incident signal</a:t>
            </a:r>
          </a:p>
          <a:p>
            <a:pPr lvl="1"/>
            <a:r>
              <a:rPr lang="en-GB" dirty="0"/>
              <a:t>Prevent “noise” created by distance, unwanted coupling or active component combined with these reasons</a:t>
            </a:r>
          </a:p>
          <a:p>
            <a:pPr lvl="1"/>
            <a:r>
              <a:rPr lang="en-GB" dirty="0"/>
              <a:t>Focus the light signal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Also used for passive WDM solutions to extract a wavelength</a:t>
            </a:r>
          </a:p>
          <a:p>
            <a:pPr lvl="2"/>
            <a:endParaRPr lang="en-GB" dirty="0"/>
          </a:p>
          <a:p>
            <a:pPr marL="125413" indent="-125413"/>
            <a:r>
              <a:rPr lang="en-GB" dirty="0"/>
              <a:t>Technology</a:t>
            </a:r>
          </a:p>
          <a:p>
            <a:pPr marL="125413" lvl="1" indent="-125413"/>
            <a:r>
              <a:rPr lang="en-GB" dirty="0"/>
              <a:t>Bragg net</a:t>
            </a:r>
          </a:p>
          <a:p>
            <a:pPr marL="125413" lvl="1" indent="-125413"/>
            <a:r>
              <a:rPr lang="en-GB" dirty="0"/>
              <a:t>Chromatic filtering</a:t>
            </a:r>
          </a:p>
          <a:p>
            <a:pPr marL="125413" lvl="1" indent="-125413"/>
            <a:r>
              <a:rPr lang="en-GB" dirty="0"/>
              <a:t>Polar filtering by use of a set of </a:t>
            </a:r>
            <a:r>
              <a:rPr lang="en-GB" dirty="0" err="1"/>
              <a:t>cristals</a:t>
            </a:r>
            <a:r>
              <a:rPr lang="en-GB" dirty="0"/>
              <a:t>/prism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2050" name="Picture 2" descr="Filtre (optique) — Wikipédia">
            <a:extLst>
              <a:ext uri="{FF2B5EF4-FFF2-40B4-BE49-F238E27FC236}">
                <a16:creationId xmlns:a16="http://schemas.microsoft.com/office/drawing/2014/main" id="{BCE0E0D7-D44B-4809-93CB-842E2F85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63901"/>
            <a:ext cx="20955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E6FF4DF-2595-4F9F-ACD3-1D9A0292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622201"/>
            <a:ext cx="1923678" cy="19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5382939" cy="3566393"/>
          </a:xfrm>
        </p:spPr>
        <p:txBody>
          <a:bodyPr/>
          <a:lstStyle/>
          <a:p>
            <a:r>
              <a:rPr lang="en-GB" dirty="0"/>
              <a:t>Principle</a:t>
            </a:r>
          </a:p>
          <a:p>
            <a:pPr lvl="1"/>
            <a:r>
              <a:rPr lang="en-GB" dirty="0"/>
              <a:t>A specific type of filter used for separating signals with different polarisation or to compensate the polarisation drift</a:t>
            </a:r>
          </a:p>
          <a:p>
            <a:pPr lvl="1"/>
            <a:endParaRPr lang="en-GB" dirty="0"/>
          </a:p>
          <a:p>
            <a:pPr marL="125413" indent="-125413"/>
            <a:r>
              <a:rPr lang="en-GB" dirty="0"/>
              <a:t>Technology</a:t>
            </a:r>
          </a:p>
          <a:p>
            <a:pPr marL="125413" lvl="1" indent="-125413"/>
            <a:r>
              <a:rPr lang="en-GB" dirty="0"/>
              <a:t>Based on cube prisms</a:t>
            </a:r>
          </a:p>
          <a:p>
            <a:pPr marL="125413" lvl="1" indent="-125413"/>
            <a:r>
              <a:rPr lang="en-GB" dirty="0"/>
              <a:t>Use of </a:t>
            </a:r>
            <a:r>
              <a:rPr lang="en-GB" dirty="0" err="1"/>
              <a:t>calcit</a:t>
            </a:r>
            <a:r>
              <a:rPr lang="en-GB" dirty="0"/>
              <a:t> properties</a:t>
            </a:r>
          </a:p>
          <a:p>
            <a:pPr marL="125413" lvl="1" indent="-125413"/>
            <a:r>
              <a:rPr lang="en-GB" dirty="0"/>
              <a:t>The main point is to get parallel propagation direction after the application of the polarisation filter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Polarisation splitting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D2213C-8D98-4067-94B8-D9B8A349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499742"/>
            <a:ext cx="28575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8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5622153" cy="3566393"/>
          </a:xfrm>
        </p:spPr>
        <p:txBody>
          <a:bodyPr/>
          <a:lstStyle/>
          <a:p>
            <a:r>
              <a:rPr lang="en-GB" dirty="0"/>
              <a:t>Principle</a:t>
            </a:r>
          </a:p>
          <a:p>
            <a:pPr lvl="1"/>
            <a:r>
              <a:rPr lang="en-GB" dirty="0"/>
              <a:t>A specific type of filter used for allowing only one propagation direction in the fibre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 main aim is to eliminate parasite reflexions of the signal within the optical fibre</a:t>
            </a:r>
          </a:p>
          <a:p>
            <a:pPr lvl="1"/>
            <a:endParaRPr lang="en-GB" dirty="0"/>
          </a:p>
          <a:p>
            <a:pPr marL="125413" indent="-125413"/>
            <a:r>
              <a:rPr lang="en-GB" dirty="0"/>
              <a:t>Technology</a:t>
            </a:r>
          </a:p>
          <a:p>
            <a:pPr marL="125413" lvl="1" indent="-125413"/>
            <a:r>
              <a:rPr lang="en-GB" dirty="0"/>
              <a:t>Usually based on a Faraday rotator that</a:t>
            </a:r>
          </a:p>
          <a:p>
            <a:pPr marL="125413" lvl="2" indent="-125413"/>
            <a:r>
              <a:rPr lang="en-GB" dirty="0"/>
              <a:t>polarize the signal</a:t>
            </a:r>
          </a:p>
          <a:p>
            <a:pPr marL="125413" lvl="2" indent="-125413"/>
            <a:r>
              <a:rPr lang="en-GB" dirty="0"/>
              <a:t>optical fibre properties that looses orthogonal propagation</a:t>
            </a:r>
          </a:p>
          <a:p>
            <a:pPr marL="125413" lvl="2" indent="-125413"/>
            <a:r>
              <a:rPr lang="en-GB" dirty="0"/>
              <a:t>strongly attenuate the parasite propagations</a:t>
            </a:r>
          </a:p>
          <a:p>
            <a:pPr marL="125413" lvl="2" indent="-125413"/>
            <a:endParaRPr lang="en-GB" dirty="0"/>
          </a:p>
          <a:p>
            <a:pPr marL="125413" lvl="1" indent="-125413"/>
            <a:r>
              <a:rPr lang="en-GB" dirty="0"/>
              <a:t>The Faraday rotator is based on </a:t>
            </a:r>
            <a:r>
              <a:rPr lang="en-GB" dirty="0" err="1"/>
              <a:t>cristal</a:t>
            </a:r>
            <a:r>
              <a:rPr lang="en-GB" dirty="0"/>
              <a:t>.  Each </a:t>
            </a:r>
            <a:r>
              <a:rPr lang="en-GB" dirty="0" err="1"/>
              <a:t>cristal</a:t>
            </a:r>
            <a:r>
              <a:rPr lang="en-GB" dirty="0"/>
              <a:t> has a </a:t>
            </a:r>
            <a:r>
              <a:rPr lang="en-GB" dirty="0" err="1"/>
              <a:t>Verdet</a:t>
            </a:r>
            <a:r>
              <a:rPr lang="en-GB" dirty="0"/>
              <a:t> constant that characterize an absorption to a certain wavelength</a:t>
            </a:r>
            <a:br>
              <a:rPr lang="en-GB" dirty="0"/>
            </a:br>
            <a:r>
              <a:rPr lang="en-GB" dirty="0"/>
              <a:t>Typically for telecom optical fibre: </a:t>
            </a:r>
            <a:r>
              <a:rPr lang="fr-FR" i="1" dirty="0"/>
              <a:t>Yttrium </a:t>
            </a:r>
            <a:r>
              <a:rPr lang="fr-FR" i="1" dirty="0" err="1"/>
              <a:t>Iron</a:t>
            </a:r>
            <a:r>
              <a:rPr lang="fr-FR" i="1" dirty="0"/>
              <a:t> </a:t>
            </a:r>
            <a:r>
              <a:rPr lang="fr-FR" i="1" dirty="0" err="1"/>
              <a:t>Garnet</a:t>
            </a:r>
            <a:endParaRPr lang="en-GB" dirty="0"/>
          </a:p>
          <a:p>
            <a:pPr marL="125413" lvl="2" indent="-125413"/>
            <a:endParaRPr lang="en-GB" dirty="0"/>
          </a:p>
          <a:p>
            <a:pPr marL="125413" lvl="1" indent="-125413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Optical isolator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3074" name="Picture 2" descr="Isolateur (optique) — Wikipédia">
            <a:extLst>
              <a:ext uri="{FF2B5EF4-FFF2-40B4-BE49-F238E27FC236}">
                <a16:creationId xmlns:a16="http://schemas.microsoft.com/office/drawing/2014/main" id="{4339252C-9225-4190-AA92-D8826524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66" y="1008242"/>
            <a:ext cx="23812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8CC3C78-C1BC-4D0C-9D5E-DB06D274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550" y="3363838"/>
            <a:ext cx="1411066" cy="10368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D50AD3-C395-42AC-A77B-2EBF4DA966E7}"/>
              </a:ext>
            </a:extLst>
          </p:cNvPr>
          <p:cNvSpPr/>
          <p:nvPr/>
        </p:nvSpPr>
        <p:spPr>
          <a:xfrm>
            <a:off x="7236163" y="4400643"/>
            <a:ext cx="1237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Y</a:t>
            </a:r>
            <a:r>
              <a:rPr lang="fr-FR" sz="1400" baseline="-25000" dirty="0"/>
              <a:t>3</a:t>
            </a:r>
            <a:r>
              <a:rPr lang="fr-FR" sz="1400" dirty="0"/>
              <a:t>Fe</a:t>
            </a:r>
            <a:r>
              <a:rPr lang="fr-FR" sz="1400" baseline="-25000" dirty="0"/>
              <a:t>2</a:t>
            </a:r>
            <a:r>
              <a:rPr lang="fr-FR" sz="1400" dirty="0"/>
              <a:t>(FeO</a:t>
            </a:r>
            <a:r>
              <a:rPr lang="fr-FR" sz="1400" baseline="-25000" dirty="0"/>
              <a:t>4</a:t>
            </a:r>
            <a:r>
              <a:rPr lang="fr-FR" sz="1400" dirty="0"/>
              <a:t>)</a:t>
            </a:r>
            <a:r>
              <a:rPr lang="fr-FR" sz="1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38951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5622153" cy="3566393"/>
          </a:xfrm>
        </p:spPr>
        <p:txBody>
          <a:bodyPr/>
          <a:lstStyle/>
          <a:p>
            <a:r>
              <a:rPr lang="en-GB" dirty="0"/>
              <a:t>Principle</a:t>
            </a:r>
          </a:p>
          <a:p>
            <a:pPr lvl="1"/>
            <a:r>
              <a:rPr lang="en-GB" dirty="0"/>
              <a:t>A component that allows to have several light signal in a single fibre, typically to separate opposite sides propagation</a:t>
            </a:r>
          </a:p>
          <a:p>
            <a:pPr lvl="1"/>
            <a:r>
              <a:rPr lang="en-GB" dirty="0"/>
              <a:t>A solution for bidirectional communication</a:t>
            </a:r>
          </a:p>
          <a:p>
            <a:pPr lvl="1"/>
            <a:endParaRPr lang="en-GB" dirty="0"/>
          </a:p>
          <a:p>
            <a:pPr marL="125413" indent="-125413"/>
            <a:r>
              <a:rPr lang="en-GB" dirty="0"/>
              <a:t>Technology</a:t>
            </a:r>
          </a:p>
          <a:p>
            <a:pPr marL="125413" lvl="1" indent="-125413"/>
            <a:r>
              <a:rPr lang="en-GB" dirty="0"/>
              <a:t>A 3-port approach using</a:t>
            </a:r>
          </a:p>
          <a:p>
            <a:pPr marL="125413" lvl="2" indent="-125413"/>
            <a:r>
              <a:rPr lang="en-GB" dirty="0"/>
              <a:t>A Faraday rotator for the signal polarization</a:t>
            </a:r>
          </a:p>
          <a:p>
            <a:pPr marL="125413" lvl="2" indent="-125413"/>
            <a:r>
              <a:rPr lang="en-GB" dirty="0"/>
              <a:t>Cristal, used as prisms/mirror</a:t>
            </a:r>
          </a:p>
          <a:p>
            <a:pPr marL="125413" lvl="2" indent="-125413"/>
            <a:endParaRPr lang="en-GB" dirty="0"/>
          </a:p>
          <a:p>
            <a:pPr marL="125413" lvl="1" indent="-125413"/>
            <a:r>
              <a:rPr lang="en-GB" dirty="0"/>
              <a:t>To reduce interferences in this operation, orthogonal polarization is used commonly in this circulator</a:t>
            </a:r>
          </a:p>
          <a:p>
            <a:pPr marL="125413" lvl="2" indent="-125413"/>
            <a:endParaRPr lang="en-GB" dirty="0"/>
          </a:p>
          <a:p>
            <a:pPr marL="125413" lvl="1" indent="-125413"/>
            <a:r>
              <a:rPr lang="en-GB" dirty="0"/>
              <a:t>The Faraday rotator is based on </a:t>
            </a:r>
            <a:r>
              <a:rPr lang="en-GB" dirty="0" err="1"/>
              <a:t>cristal</a:t>
            </a:r>
            <a:r>
              <a:rPr lang="en-GB" dirty="0"/>
              <a:t>.  Each </a:t>
            </a:r>
            <a:r>
              <a:rPr lang="en-GB" dirty="0" err="1"/>
              <a:t>cristal</a:t>
            </a:r>
            <a:r>
              <a:rPr lang="en-GB" dirty="0"/>
              <a:t> has a </a:t>
            </a:r>
            <a:r>
              <a:rPr lang="en-GB" dirty="0" err="1"/>
              <a:t>Verdet</a:t>
            </a:r>
            <a:r>
              <a:rPr lang="en-GB" dirty="0"/>
              <a:t> constant that characterize an absorption to a certain wavelength</a:t>
            </a:r>
            <a:br>
              <a:rPr lang="en-GB" dirty="0"/>
            </a:br>
            <a:r>
              <a:rPr lang="en-GB" dirty="0"/>
              <a:t>Typically for telecom optical fibre: </a:t>
            </a:r>
            <a:r>
              <a:rPr lang="fr-FR" i="1" dirty="0"/>
              <a:t>Yttrium </a:t>
            </a:r>
            <a:r>
              <a:rPr lang="fr-FR" i="1" dirty="0" err="1"/>
              <a:t>Iron</a:t>
            </a:r>
            <a:r>
              <a:rPr lang="fr-FR" i="1" dirty="0"/>
              <a:t> </a:t>
            </a:r>
            <a:r>
              <a:rPr lang="fr-FR" i="1" dirty="0" err="1"/>
              <a:t>Garnet</a:t>
            </a:r>
            <a:endParaRPr lang="en-GB" dirty="0"/>
          </a:p>
          <a:p>
            <a:pPr marL="125413" lvl="2" indent="-125413"/>
            <a:endParaRPr lang="en-GB" dirty="0"/>
          </a:p>
          <a:p>
            <a:pPr marL="125413" lvl="1" indent="-125413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Optical circulator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F0C3E27-3A30-47E1-BA60-D91A4C57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01" y="1563638"/>
            <a:ext cx="3048899" cy="11531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3D7179-67EF-4236-A16D-19B7F5BE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00" y="2716786"/>
            <a:ext cx="3048899" cy="11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63AA5-A9E5-416E-A40C-40A91E46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648072"/>
          </a:xfrm>
        </p:spPr>
        <p:txBody>
          <a:bodyPr/>
          <a:lstStyle/>
          <a:p>
            <a:r>
              <a:rPr lang="en-GB"/>
              <a:t>Optical Fibre Networks :</a:t>
            </a:r>
            <a:br>
              <a:rPr lang="en-GB"/>
            </a:br>
            <a:r>
              <a:rPr lang="en-GB"/>
              <a:t>Course general objective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DAF3663-1F17-4004-AABB-ABECB28B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" y="1491630"/>
            <a:ext cx="8280000" cy="3024469"/>
          </a:xfrm>
        </p:spPr>
        <p:txBody>
          <a:bodyPr/>
          <a:lstStyle/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Get a panorama of Optical Fibre and networks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Optical Fibre characteristics and advantages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Technologies around Optical Fibre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Other components of optical fibre networks</a:t>
            </a:r>
          </a:p>
          <a:p>
            <a:pPr lvl="1"/>
            <a:endParaRPr lang="en-GB" dirty="0"/>
          </a:p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Understand How to design high rates optical fibre networks</a:t>
            </a:r>
          </a:p>
          <a:p>
            <a:pPr lvl="1"/>
            <a:r>
              <a:rPr lang="en-GB" dirty="0"/>
              <a:t>Existing architecture of Optical Fibre networks (FTTH, FTTA, FTTO…)</a:t>
            </a:r>
          </a:p>
          <a:p>
            <a:pPr lvl="1"/>
            <a:r>
              <a:rPr lang="en-GB" dirty="0"/>
              <a:t>Designing a network</a:t>
            </a:r>
          </a:p>
          <a:p>
            <a:pPr lvl="1"/>
            <a:r>
              <a:rPr lang="en-GB" dirty="0"/>
              <a:t>Deployment constraints</a:t>
            </a:r>
          </a:p>
          <a:p>
            <a:pPr lvl="1"/>
            <a:endParaRPr lang="en-GB" dirty="0"/>
          </a:p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Understand High-rate networks trends to future</a:t>
            </a:r>
          </a:p>
          <a:p>
            <a:pPr lvl="1"/>
            <a:endParaRPr lang="en-GB" dirty="0">
              <a:solidFill>
                <a:srgbClr val="2546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4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Amplifying</a:t>
            </a:r>
            <a:r>
              <a:rPr lang="fr-FR" dirty="0"/>
              <a:t> signal on</a:t>
            </a:r>
            <a:br>
              <a:rPr lang="fr-FR" dirty="0"/>
            </a:b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44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7327155" cy="3566393"/>
          </a:xfrm>
        </p:spPr>
        <p:txBody>
          <a:bodyPr/>
          <a:lstStyle/>
          <a:p>
            <a:r>
              <a:rPr lang="en-GB" dirty="0"/>
              <a:t>One objective</a:t>
            </a:r>
          </a:p>
          <a:p>
            <a:pPr lvl="1"/>
            <a:r>
              <a:rPr lang="en-GB" dirty="0"/>
              <a:t>Long distance communication implies attenuation and has limits</a:t>
            </a:r>
          </a:p>
          <a:p>
            <a:pPr lvl="1"/>
            <a:r>
              <a:rPr lang="en-GB" dirty="0"/>
              <a:t>Signal has to be maintained in order to connect distant points (over oceans for instance)</a:t>
            </a:r>
          </a:p>
          <a:p>
            <a:pPr lvl="1"/>
            <a:endParaRPr lang="en-GB" dirty="0"/>
          </a:p>
          <a:p>
            <a:pPr marL="125413" indent="-125413"/>
            <a:r>
              <a:rPr lang="en-GB" dirty="0"/>
              <a:t>Two principles</a:t>
            </a:r>
          </a:p>
          <a:p>
            <a:pPr marL="125413" lvl="1" indent="-125413"/>
            <a:r>
              <a:rPr lang="en-GB" dirty="0"/>
              <a:t>Amplifier</a:t>
            </a:r>
          </a:p>
          <a:p>
            <a:pPr marL="125413" lvl="2" indent="-125413"/>
            <a:r>
              <a:rPr lang="en-GB" dirty="0"/>
              <a:t>Signal amplification</a:t>
            </a:r>
          </a:p>
          <a:p>
            <a:pPr marL="125413" lvl="2" indent="-125413"/>
            <a:endParaRPr lang="en-GB" dirty="0"/>
          </a:p>
          <a:p>
            <a:pPr marL="125413" lvl="1" indent="-125413"/>
            <a:r>
              <a:rPr lang="en-GB" dirty="0"/>
              <a:t>Regenerator</a:t>
            </a:r>
          </a:p>
          <a:p>
            <a:pPr marL="125413" lvl="2" indent="-125413"/>
            <a:r>
              <a:rPr lang="en-GB" dirty="0"/>
              <a:t>Signal amplification</a:t>
            </a:r>
          </a:p>
          <a:p>
            <a:pPr marL="125413" lvl="2" indent="-125413"/>
            <a:r>
              <a:rPr lang="en-GB" dirty="0"/>
              <a:t>Reshape the signal to prevent </a:t>
            </a:r>
            <a:r>
              <a:rPr lang="en-GB" dirty="0" err="1"/>
              <a:t>distorsions</a:t>
            </a:r>
            <a:endParaRPr lang="en-GB" dirty="0"/>
          </a:p>
          <a:p>
            <a:pPr marL="125413" lvl="2" indent="-125413"/>
            <a:r>
              <a:rPr lang="en-GB" dirty="0"/>
              <a:t>Synchronize the signal</a:t>
            </a:r>
          </a:p>
          <a:p>
            <a:pPr marL="125413" lvl="2" indent="-125413"/>
            <a:endParaRPr lang="en-GB" dirty="0"/>
          </a:p>
          <a:p>
            <a:pPr marL="125413" lvl="1" indent="-125413"/>
            <a:r>
              <a:rPr lang="en-GB" dirty="0"/>
              <a:t>Both components are active as requiring to boost signal energy as a minimum</a:t>
            </a:r>
          </a:p>
          <a:p>
            <a:pPr marL="125413" lvl="1" indent="-125413"/>
            <a:r>
              <a:rPr lang="en-GB" dirty="0"/>
              <a:t>The regenerator is a component that is completely adapted to the rate and protocol as getting as deep as reshaping/synchronizing it.  It works as a receiver/emitter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Amplifier and regenerator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695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5166915" cy="3566393"/>
          </a:xfrm>
        </p:spPr>
        <p:txBody>
          <a:bodyPr/>
          <a:lstStyle/>
          <a:p>
            <a:r>
              <a:rPr lang="en-GB" dirty="0"/>
              <a:t>Principle</a:t>
            </a:r>
          </a:p>
          <a:p>
            <a:pPr lvl="1"/>
            <a:r>
              <a:rPr lang="en-GB" dirty="0"/>
              <a:t>Amplification without conversion (i.e. no work on the content itself).  It is usually stimulated by a gain medium and doping ions in this structure.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 some cases additional light is generated to dope the signal.  In those cases some parameters can apply to focus amplification</a:t>
            </a:r>
          </a:p>
          <a:p>
            <a:pPr lvl="1"/>
            <a:endParaRPr lang="en-GB" dirty="0"/>
          </a:p>
          <a:p>
            <a:pPr marL="125413" indent="-125413"/>
            <a:r>
              <a:rPr lang="en-GB" dirty="0"/>
              <a:t>Technical solutions</a:t>
            </a:r>
          </a:p>
          <a:p>
            <a:pPr marL="125413" lvl="1" indent="-125413"/>
            <a:r>
              <a:rPr lang="en-GB" dirty="0"/>
              <a:t>Various solutions applicable to optical fibre:</a:t>
            </a:r>
          </a:p>
          <a:p>
            <a:pPr marL="125413" lvl="2" indent="-125413"/>
            <a:r>
              <a:rPr lang="en-GB" dirty="0"/>
              <a:t>EDFA</a:t>
            </a:r>
          </a:p>
          <a:p>
            <a:pPr marL="125413" lvl="2" indent="-125413"/>
            <a:r>
              <a:rPr lang="en-GB" dirty="0"/>
              <a:t>Semi-conductor optical amplifier</a:t>
            </a:r>
          </a:p>
          <a:p>
            <a:pPr marL="125413" lvl="2" indent="-125413"/>
            <a:r>
              <a:rPr lang="en-GB" dirty="0"/>
              <a:t>Raman amplifier</a:t>
            </a:r>
          </a:p>
          <a:p>
            <a:pPr marL="125413" lvl="2" indent="-125413"/>
            <a:r>
              <a:rPr lang="en-GB" dirty="0"/>
              <a:t>Optical parametric amplifier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Optical amplifier characteristics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16F81551-7CD1-407E-A4D8-1415AA19C60C}"/>
              </a:ext>
            </a:extLst>
          </p:cNvPr>
          <p:cNvSpPr/>
          <p:nvPr/>
        </p:nvSpPr>
        <p:spPr>
          <a:xfrm>
            <a:off x="5868144" y="2211710"/>
            <a:ext cx="504056" cy="3600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6E0F5AF-D6D4-482E-BA0A-76544C030D01}"/>
              </a:ext>
            </a:extLst>
          </p:cNvPr>
          <p:cNvSpPr/>
          <p:nvPr/>
        </p:nvSpPr>
        <p:spPr>
          <a:xfrm>
            <a:off x="7669100" y="2020310"/>
            <a:ext cx="917687" cy="74283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5DC2DD27-3B46-464E-8A93-4890AD8EA44F}"/>
              </a:ext>
            </a:extLst>
          </p:cNvPr>
          <p:cNvSpPr/>
          <p:nvPr/>
        </p:nvSpPr>
        <p:spPr>
          <a:xfrm rot="5400000">
            <a:off x="6765118" y="2175705"/>
            <a:ext cx="504056" cy="432048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06B2068-6A50-4D94-A4EB-259877BB8093}"/>
              </a:ext>
            </a:extLst>
          </p:cNvPr>
          <p:cNvCxnSpPr>
            <a:endCxn id="7" idx="3"/>
          </p:cNvCxnSpPr>
          <p:nvPr/>
        </p:nvCxnSpPr>
        <p:spPr>
          <a:xfrm>
            <a:off x="6480590" y="2391729"/>
            <a:ext cx="3205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2A0EBC5-4EBA-4696-8DB1-D434781D9D50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7233170" y="2391729"/>
            <a:ext cx="3205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3EA1E9-0CFA-4353-B111-55503B106D88}"/>
              </a:ext>
            </a:extLst>
          </p:cNvPr>
          <p:cNvSpPr/>
          <p:nvPr/>
        </p:nvSpPr>
        <p:spPr>
          <a:xfrm>
            <a:off x="6754010" y="2198091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833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7039123" cy="3566393"/>
          </a:xfrm>
        </p:spPr>
        <p:txBody>
          <a:bodyPr/>
          <a:lstStyle/>
          <a:p>
            <a:r>
              <a:rPr lang="en-GB" dirty="0"/>
              <a:t>Principle and characteristics</a:t>
            </a:r>
          </a:p>
          <a:p>
            <a:pPr lvl="1"/>
            <a:r>
              <a:rPr lang="en-GB" dirty="0"/>
              <a:t>The gain medium is embedded in a semiconductor</a:t>
            </a:r>
          </a:p>
          <a:p>
            <a:pPr lvl="1"/>
            <a:r>
              <a:rPr lang="en-GB" dirty="0"/>
              <a:t>The pump is powered by electricity</a:t>
            </a:r>
          </a:p>
          <a:p>
            <a:pPr lvl="1"/>
            <a:endParaRPr lang="en-GB" dirty="0"/>
          </a:p>
          <a:p>
            <a:pPr marL="125413" lvl="1" indent="-125413"/>
            <a:r>
              <a:rPr lang="en-GB" dirty="0"/>
              <a:t>Semiconductor characteristics</a:t>
            </a:r>
          </a:p>
          <a:p>
            <a:pPr marL="125413" lvl="2" indent="-125413"/>
            <a:r>
              <a:rPr lang="en-GB" dirty="0"/>
              <a:t>Anti-reflection coating with a result of less than 0,001%</a:t>
            </a:r>
          </a:p>
          <a:p>
            <a:pPr marL="125413" lvl="2" indent="-125413"/>
            <a:r>
              <a:rPr lang="en-GB" dirty="0"/>
              <a:t>Usual semiconductors can operate in the band of 850 and 1600 nm</a:t>
            </a:r>
          </a:p>
          <a:p>
            <a:pPr marL="125413" lvl="2" indent="-125413"/>
            <a:r>
              <a:rPr lang="en-GB" dirty="0"/>
              <a:t>Gains can be up to 30dB</a:t>
            </a:r>
          </a:p>
          <a:p>
            <a:pPr marL="125413" lvl="2" indent="-125413"/>
            <a:endParaRPr lang="en-GB" dirty="0"/>
          </a:p>
          <a:p>
            <a:pPr marL="125413" indent="-125413"/>
            <a:r>
              <a:rPr lang="en-GB" dirty="0"/>
              <a:t>Pros and cons of the technology</a:t>
            </a:r>
          </a:p>
          <a:p>
            <a:pPr marL="125413" lvl="1" indent="-125413"/>
            <a:r>
              <a:rPr lang="en-GB" dirty="0"/>
              <a:t>Much less expensive than other technical solutions</a:t>
            </a:r>
          </a:p>
          <a:p>
            <a:pPr marL="125413" lvl="1" indent="-125413"/>
            <a:r>
              <a:rPr lang="en-GB" dirty="0"/>
              <a:t>Higher noise</a:t>
            </a:r>
          </a:p>
          <a:p>
            <a:pPr marL="125413" lvl="1" indent="-125413"/>
            <a:r>
              <a:rPr lang="en-GB" dirty="0"/>
              <a:t>Lower gain</a:t>
            </a:r>
          </a:p>
          <a:p>
            <a:pPr marL="125413" lvl="1" indent="-125413"/>
            <a:r>
              <a:rPr lang="en-GB" dirty="0"/>
              <a:t>Risk of non-linearity on the signal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Semi conductor amplification (SOA)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3411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7039123" cy="3566393"/>
          </a:xfrm>
        </p:spPr>
        <p:txBody>
          <a:bodyPr/>
          <a:lstStyle/>
          <a:p>
            <a:r>
              <a:rPr lang="en-GB" dirty="0"/>
              <a:t>Principle and characteristics</a:t>
            </a:r>
          </a:p>
          <a:p>
            <a:pPr lvl="1"/>
            <a:r>
              <a:rPr lang="en-GB" dirty="0"/>
              <a:t>The basic principle is to create the amplification by a non-linear interaction with the fibre (used as the gain medium) and multiplexing:</a:t>
            </a:r>
          </a:p>
          <a:p>
            <a:pPr marL="285750" lvl="1" indent="-285750">
              <a:buFontTx/>
              <a:buChar char="-"/>
            </a:pPr>
            <a:r>
              <a:rPr lang="en-GB" dirty="0"/>
              <a:t>the signal</a:t>
            </a:r>
          </a:p>
          <a:p>
            <a:pPr marL="285750" lvl="1" indent="-285750">
              <a:buFontTx/>
              <a:buChar char="-"/>
            </a:pPr>
            <a:r>
              <a:rPr lang="en-GB" dirty="0"/>
              <a:t>a pump laser</a:t>
            </a:r>
          </a:p>
          <a:p>
            <a:pPr lvl="1"/>
            <a:endParaRPr lang="en-GB" dirty="0"/>
          </a:p>
          <a:p>
            <a:pPr marL="125413" lvl="1" indent="-125413"/>
            <a:r>
              <a:rPr lang="en-GB" dirty="0"/>
              <a:t>The coupling can be directional, contra-directional or in some cases a combination of the two.</a:t>
            </a:r>
          </a:p>
          <a:p>
            <a:pPr marL="125413" lvl="1" indent="-125413"/>
            <a:r>
              <a:rPr lang="en-GB" dirty="0"/>
              <a:t>This also implies filters to compensate the coupling effects on the line</a:t>
            </a:r>
          </a:p>
          <a:p>
            <a:pPr marL="125413" lvl="2" indent="-125413"/>
            <a:endParaRPr lang="en-GB" dirty="0"/>
          </a:p>
          <a:p>
            <a:pPr marL="125413" indent="-125413"/>
            <a:r>
              <a:rPr lang="en-GB" dirty="0"/>
              <a:t>Pros and cons of the technology</a:t>
            </a:r>
          </a:p>
          <a:p>
            <a:pPr marL="125413" lvl="1" indent="-125413"/>
            <a:r>
              <a:rPr lang="en-GB" dirty="0"/>
              <a:t>Higher power requirement compared to EDFA</a:t>
            </a:r>
          </a:p>
          <a:p>
            <a:pPr marL="125413" lvl="1" indent="-125413"/>
            <a:r>
              <a:rPr lang="en-GB" dirty="0"/>
              <a:t>Can be adjusted in terms of wavelength to the exact need</a:t>
            </a:r>
          </a:p>
          <a:p>
            <a:pPr marL="125413" lvl="1" indent="-125413"/>
            <a:r>
              <a:rPr lang="en-GB" dirty="0"/>
              <a:t>Amplification is reasonably flat over the wavelength</a:t>
            </a:r>
            <a:br>
              <a:rPr lang="en-GB" dirty="0"/>
            </a:br>
            <a:r>
              <a:rPr lang="en-GB" dirty="0"/>
              <a:t>(note that this could be a serious drawback as this implies</a:t>
            </a:r>
            <a:br>
              <a:rPr lang="en-GB" dirty="0"/>
            </a:br>
            <a:r>
              <a:rPr lang="en-GB" dirty="0"/>
              <a:t>amplifying noise as well)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Raman amplifier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985DB4-61B9-4FBD-AB5F-D1A32E7B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003798"/>
            <a:ext cx="3683696" cy="12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9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6823099" cy="3566393"/>
          </a:xfrm>
        </p:spPr>
        <p:txBody>
          <a:bodyPr/>
          <a:lstStyle/>
          <a:p>
            <a:r>
              <a:rPr lang="en-GB" dirty="0"/>
              <a:t>DFA Principle</a:t>
            </a:r>
          </a:p>
          <a:p>
            <a:pPr lvl="1"/>
            <a:r>
              <a:rPr lang="en-GB" dirty="0"/>
              <a:t>The principle is to force the signal through a doped fibre</a:t>
            </a:r>
          </a:p>
          <a:p>
            <a:pPr lvl="1"/>
            <a:r>
              <a:rPr lang="en-GB" dirty="0"/>
              <a:t>The medium is powered by a pump that excites ions in the section of the doped fibre.</a:t>
            </a:r>
          </a:p>
          <a:p>
            <a:pPr lvl="1"/>
            <a:r>
              <a:rPr lang="en-GB" dirty="0"/>
              <a:t>The interaction between those ions and the signal creates the amplification</a:t>
            </a:r>
          </a:p>
          <a:p>
            <a:pPr lvl="1"/>
            <a:endParaRPr lang="en-GB" dirty="0"/>
          </a:p>
          <a:p>
            <a:pPr marL="125413" indent="-125413"/>
            <a:r>
              <a:rPr lang="en-GB" dirty="0"/>
              <a:t>Characteristics</a:t>
            </a:r>
          </a:p>
          <a:p>
            <a:pPr marL="125413" lvl="1" indent="-125413"/>
            <a:r>
              <a:rPr lang="en-GB" dirty="0"/>
              <a:t>Amplification window</a:t>
            </a:r>
          </a:p>
          <a:p>
            <a:pPr marL="125413" lvl="2" indent="-125413"/>
            <a:r>
              <a:rPr lang="en-GB" dirty="0"/>
              <a:t>Range of wavelengths</a:t>
            </a:r>
          </a:p>
          <a:p>
            <a:pPr marL="125413" lvl="2" indent="-125413"/>
            <a:r>
              <a:rPr lang="en-GB" dirty="0"/>
              <a:t>Spectroscopic properties of the dopant ions</a:t>
            </a:r>
          </a:p>
          <a:p>
            <a:pPr marL="125413" lvl="2" indent="-125413"/>
            <a:r>
              <a:rPr lang="en-GB" dirty="0"/>
              <a:t>Structure of the glass matrix of the doped fibre</a:t>
            </a:r>
          </a:p>
          <a:p>
            <a:pPr marL="125413" lvl="2" indent="-125413"/>
            <a:endParaRPr lang="en-GB" dirty="0"/>
          </a:p>
          <a:p>
            <a:pPr marL="125413" indent="-125413"/>
            <a:r>
              <a:rPr lang="en-GB" dirty="0"/>
              <a:t>EDWA (</a:t>
            </a:r>
            <a:r>
              <a:rPr lang="fr-FR" i="1" dirty="0"/>
              <a:t>erbium-</a:t>
            </a:r>
            <a:r>
              <a:rPr lang="fr-FR" i="1" dirty="0" err="1"/>
              <a:t>doped</a:t>
            </a:r>
            <a:r>
              <a:rPr lang="fr-FR" i="1" dirty="0"/>
              <a:t> </a:t>
            </a:r>
            <a:r>
              <a:rPr lang="fr-FR" i="1" dirty="0" err="1"/>
              <a:t>waveguide</a:t>
            </a:r>
            <a:r>
              <a:rPr lang="fr-FR" i="1" dirty="0"/>
              <a:t> amplifier)</a:t>
            </a:r>
            <a:endParaRPr lang="en-GB" dirty="0"/>
          </a:p>
          <a:p>
            <a:pPr marL="125413" lvl="1" indent="-125413"/>
            <a:r>
              <a:rPr lang="en-GB" dirty="0"/>
              <a:t>DFA amplifier including a waveguide to boost</a:t>
            </a:r>
          </a:p>
          <a:p>
            <a:pPr marL="125413" lvl="1" indent="-125413"/>
            <a:r>
              <a:rPr lang="en-GB" dirty="0"/>
              <a:t>Erbium ions are used in the doped fibre (corresponds to the used wavelength between 980 and 1480 nm)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28505"/>
          </a:xfrm>
        </p:spPr>
        <p:txBody>
          <a:bodyPr/>
          <a:lstStyle/>
          <a:p>
            <a:r>
              <a:rPr lang="en-GB" dirty="0"/>
              <a:t>EDFA amplification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6DCEA3-EF51-4287-91FD-A4B14452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33" y="2211710"/>
            <a:ext cx="3491880" cy="141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122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Multiplexing</a:t>
            </a:r>
            <a:r>
              <a:rPr lang="fr-FR" dirty="0"/>
              <a:t> on</a:t>
            </a:r>
            <a:br>
              <a:rPr lang="fr-FR" dirty="0"/>
            </a:b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633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3638426"/>
          </a:xfrm>
        </p:spPr>
        <p:txBody>
          <a:bodyPr/>
          <a:lstStyle/>
          <a:p>
            <a:r>
              <a:rPr lang="fr-FR" dirty="0" err="1"/>
              <a:t>Optimization</a:t>
            </a:r>
            <a:r>
              <a:rPr lang="fr-FR" dirty="0"/>
              <a:t> of the ressource</a:t>
            </a:r>
          </a:p>
          <a:p>
            <a:pPr lvl="1"/>
            <a:r>
              <a:rPr lang="fr-FR" dirty="0"/>
              <a:t>Fibre </a:t>
            </a:r>
            <a:r>
              <a:rPr lang="fr-FR" dirty="0" err="1"/>
              <a:t>optic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huge</a:t>
            </a:r>
            <a:endParaRPr lang="fr-FR" dirty="0"/>
          </a:p>
          <a:p>
            <a:pPr lvl="1"/>
            <a:r>
              <a:rPr lang="fr-FR" dirty="0"/>
              <a:t>The limitation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on the </a:t>
            </a:r>
            <a:r>
              <a:rPr lang="fr-FR" dirty="0" err="1"/>
              <a:t>emitting</a:t>
            </a:r>
            <a:r>
              <a:rPr lang="fr-FR" dirty="0"/>
              <a:t>/</a:t>
            </a:r>
            <a:r>
              <a:rPr lang="fr-FR" dirty="0" err="1"/>
              <a:t>receiving</a:t>
            </a:r>
            <a:r>
              <a:rPr lang="fr-FR" dirty="0"/>
              <a:t> </a:t>
            </a:r>
            <a:r>
              <a:rPr lang="fr-FR" dirty="0" err="1"/>
              <a:t>equipments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Reality </a:t>
            </a:r>
            <a:r>
              <a:rPr lang="fr-FR" dirty="0" err="1"/>
              <a:t>is</a:t>
            </a:r>
            <a:endParaRPr lang="fr-FR" dirty="0"/>
          </a:p>
          <a:p>
            <a:pPr lvl="1"/>
            <a:r>
              <a:rPr lang="fr-FR" dirty="0"/>
              <a:t>The total </a:t>
            </a:r>
            <a:r>
              <a:rPr lang="fr-FR" dirty="0" err="1"/>
              <a:t>demand</a:t>
            </a:r>
            <a:r>
              <a:rPr lang="fr-FR" dirty="0"/>
              <a:t> in </a:t>
            </a:r>
            <a:r>
              <a:rPr lang="fr-FR" dirty="0" err="1"/>
              <a:t>terms</a:t>
            </a:r>
            <a:r>
              <a:rPr lang="fr-FR" dirty="0"/>
              <a:t> of </a:t>
            </a:r>
            <a:r>
              <a:rPr lang="fr-FR" dirty="0" err="1"/>
              <a:t>capacity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doubling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year</a:t>
            </a:r>
            <a:endParaRPr lang="fr-FR" dirty="0"/>
          </a:p>
          <a:p>
            <a:pPr lvl="1"/>
            <a:r>
              <a:rPr lang="fr-FR" dirty="0" err="1"/>
              <a:t>Multiplicity</a:t>
            </a:r>
            <a:r>
              <a:rPr lang="fr-FR" dirty="0"/>
              <a:t> of </a:t>
            </a:r>
            <a:r>
              <a:rPr lang="fr-FR" dirty="0" err="1"/>
              <a:t>emitters</a:t>
            </a:r>
            <a:r>
              <a:rPr lang="fr-FR" dirty="0"/>
              <a:t> and </a:t>
            </a:r>
            <a:r>
              <a:rPr lang="fr-FR" dirty="0" err="1"/>
              <a:t>receivers</a:t>
            </a:r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transmission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reasonnably</a:t>
            </a:r>
            <a:r>
              <a:rPr lang="fr-FR" dirty="0"/>
              <a:t> </a:t>
            </a:r>
            <a:r>
              <a:rPr lang="fr-FR" dirty="0" err="1"/>
              <a:t>significant</a:t>
            </a:r>
            <a:endParaRPr lang="fr-FR" dirty="0"/>
          </a:p>
          <a:p>
            <a:pPr lvl="2"/>
            <a:r>
              <a:rPr lang="fr-FR" dirty="0"/>
              <a:t>FTTH </a:t>
            </a:r>
            <a:r>
              <a:rPr lang="fr-FR" dirty="0" err="1"/>
              <a:t>sold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about 1-2 </a:t>
            </a:r>
            <a:r>
              <a:rPr lang="fr-FR" dirty="0" err="1"/>
              <a:t>Gbps</a:t>
            </a:r>
            <a:r>
              <a:rPr lang="fr-FR" dirty="0"/>
              <a:t> per user, maximum rate</a:t>
            </a:r>
          </a:p>
          <a:p>
            <a:pPr lvl="2"/>
            <a:r>
              <a:rPr lang="fr-FR" dirty="0"/>
              <a:t>5G radio site </a:t>
            </a:r>
            <a:r>
              <a:rPr lang="fr-FR" dirty="0" err="1"/>
              <a:t>target</a:t>
            </a:r>
            <a:r>
              <a:rPr lang="fr-FR" dirty="0"/>
              <a:t> maximum rate </a:t>
            </a:r>
            <a:r>
              <a:rPr lang="fr-FR" dirty="0" err="1"/>
              <a:t>is</a:t>
            </a:r>
            <a:r>
              <a:rPr lang="fr-FR" dirty="0"/>
              <a:t> about 10-25 </a:t>
            </a:r>
            <a:r>
              <a:rPr lang="fr-FR" dirty="0" err="1"/>
              <a:t>Gbps</a:t>
            </a:r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dirty="0" err="1"/>
              <a:t>largest</a:t>
            </a:r>
            <a:r>
              <a:rPr lang="fr-FR" dirty="0"/>
              <a:t> </a:t>
            </a:r>
            <a:r>
              <a:rPr lang="fr-FR" dirty="0" err="1"/>
              <a:t>customers</a:t>
            </a:r>
            <a:r>
              <a:rPr lang="fr-FR" dirty="0"/>
              <a:t> are point to point</a:t>
            </a:r>
          </a:p>
          <a:p>
            <a:pPr lvl="2"/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equation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Deploying</a:t>
            </a:r>
            <a:r>
              <a:rPr lang="fr-FR" dirty="0"/>
              <a:t> future proof infrastructures (not </a:t>
            </a:r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cables</a:t>
            </a:r>
            <a:r>
              <a:rPr lang="fr-FR" dirty="0"/>
              <a:t> on </a:t>
            </a:r>
            <a:r>
              <a:rPr lang="fr-FR" dirty="0" err="1"/>
              <a:t>regular</a:t>
            </a:r>
            <a:r>
              <a:rPr lang="fr-FR" dirty="0"/>
              <a:t> basis)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making</a:t>
            </a:r>
            <a:r>
              <a:rPr lang="fr-FR" dirty="0"/>
              <a:t> bicycles running on </a:t>
            </a:r>
            <a:r>
              <a:rPr lang="fr-FR" dirty="0" err="1"/>
              <a:t>motorways</a:t>
            </a:r>
            <a:r>
              <a:rPr lang="fr-FR" dirty="0"/>
              <a:t>, </a:t>
            </a:r>
            <a:r>
              <a:rPr lang="fr-FR" dirty="0" err="1"/>
              <a:t>reducing</a:t>
            </a:r>
            <a:r>
              <a:rPr lang="fr-FR" dirty="0"/>
              <a:t> </a:t>
            </a:r>
            <a:r>
              <a:rPr lang="fr-FR" dirty="0" err="1"/>
              <a:t>capacity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Multiplexing</a:t>
            </a:r>
            <a:r>
              <a:rPr lang="fr-FR" dirty="0"/>
              <a:t> </a:t>
            </a:r>
            <a:r>
              <a:rPr lang="fr-FR" dirty="0" err="1"/>
              <a:t>problematic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3939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5166129" cy="3638426"/>
          </a:xfrm>
        </p:spPr>
        <p:txBody>
          <a:bodyPr/>
          <a:lstStyle/>
          <a:p>
            <a:r>
              <a:rPr lang="en-GB" sz="1400" dirty="0"/>
              <a:t>Frequency division (Wavelength)</a:t>
            </a:r>
          </a:p>
          <a:p>
            <a:pPr lvl="1"/>
            <a:r>
              <a:rPr lang="en-GB" sz="1200" dirty="0"/>
              <a:t>The frequency band is split into sub-bands, allocated each to a user</a:t>
            </a:r>
          </a:p>
          <a:p>
            <a:pPr lvl="1"/>
            <a:r>
              <a:rPr lang="en-GB" sz="1200" dirty="0"/>
              <a:t>The challenge is to make the best compromise between</a:t>
            </a:r>
          </a:p>
          <a:p>
            <a:pPr marL="285750" lvl="1" indent="-285750">
              <a:buFontTx/>
              <a:buChar char="-"/>
            </a:pPr>
            <a:r>
              <a:rPr lang="en-GB" sz="1200" dirty="0"/>
              <a:t>the correct size for the sub-band (vs rate)</a:t>
            </a:r>
          </a:p>
          <a:p>
            <a:pPr marL="285750" lvl="1" indent="-285750">
              <a:buFontTx/>
              <a:buChar char="-"/>
            </a:pPr>
            <a:r>
              <a:rPr lang="en-GB" sz="1200" dirty="0"/>
              <a:t>the space between bands to master interferences</a:t>
            </a:r>
          </a:p>
          <a:p>
            <a:pPr lvl="1"/>
            <a:endParaRPr lang="en-GB" sz="1200" dirty="0"/>
          </a:p>
          <a:p>
            <a:r>
              <a:rPr lang="en-GB" sz="1400" dirty="0"/>
              <a:t>Time </a:t>
            </a:r>
            <a:r>
              <a:rPr lang="en-GB" sz="1400" dirty="0" err="1"/>
              <a:t>DIvision</a:t>
            </a:r>
            <a:endParaRPr lang="en-GB" sz="1400" dirty="0"/>
          </a:p>
          <a:p>
            <a:pPr lvl="1"/>
            <a:r>
              <a:rPr lang="en-GB" sz="1200" dirty="0"/>
              <a:t>Time slots are allocated to each users</a:t>
            </a:r>
          </a:p>
          <a:p>
            <a:pPr lvl="1"/>
            <a:r>
              <a:rPr lang="en-GB" sz="1200" dirty="0"/>
              <a:t>Allows to combine multiple low rate messages into a high rate signal</a:t>
            </a:r>
          </a:p>
          <a:p>
            <a:pPr lvl="1"/>
            <a:r>
              <a:rPr lang="en-GB" sz="1200" dirty="0"/>
              <a:t>The limit is the compromise between available rate and real time combination</a:t>
            </a:r>
          </a:p>
          <a:p>
            <a:pPr lvl="1"/>
            <a:endParaRPr lang="en-GB" sz="1200" dirty="0"/>
          </a:p>
          <a:p>
            <a:r>
              <a:rPr lang="en-GB" sz="1400" dirty="0"/>
              <a:t>Code Division</a:t>
            </a:r>
          </a:p>
          <a:p>
            <a:pPr lvl="1"/>
            <a:r>
              <a:rPr lang="en-GB" sz="1200" dirty="0"/>
              <a:t>The principle is to share the whole </a:t>
            </a:r>
            <a:r>
              <a:rPr lang="en-GB" sz="1200" dirty="0" err="1"/>
              <a:t>bandwith</a:t>
            </a:r>
            <a:r>
              <a:rPr lang="en-GB" sz="1200" dirty="0"/>
              <a:t> and to identify the users by a code signature</a:t>
            </a:r>
          </a:p>
          <a:p>
            <a:pPr lvl="1"/>
            <a:r>
              <a:rPr lang="en-GB" sz="1200" dirty="0"/>
              <a:t>Used a lot in the radiofrequency systems, some trials in the optical world</a:t>
            </a:r>
          </a:p>
          <a:p>
            <a:pPr lvl="1"/>
            <a:endParaRPr lang="en-GB" sz="1200" dirty="0"/>
          </a:p>
          <a:p>
            <a:r>
              <a:rPr lang="en-GB" sz="1400" dirty="0"/>
              <a:t>Combination of solutions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/>
              <a:t>Multiplexing technical solutions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28</a:t>
            </a:fld>
            <a:endParaRPr lang="fr-FR" dirty="0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C424FEF4-1B75-41CC-9BE0-6AAFCF877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765585"/>
              </p:ext>
            </p:extLst>
          </p:nvPr>
        </p:nvGraphicFramePr>
        <p:xfrm>
          <a:off x="6228184" y="483519"/>
          <a:ext cx="2357817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5D461F0D-AAB3-43D8-A822-AA85A38BF474}"/>
              </a:ext>
            </a:extLst>
          </p:cNvPr>
          <p:cNvSpPr txBox="1"/>
          <p:nvPr/>
        </p:nvSpPr>
        <p:spPr>
          <a:xfrm rot="16200000">
            <a:off x="5724129" y="1278409"/>
            <a:ext cx="1008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frequency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944433-55C6-4A78-8EF5-210B02FF7A94}"/>
              </a:ext>
            </a:extLst>
          </p:cNvPr>
          <p:cNvSpPr txBox="1"/>
          <p:nvPr/>
        </p:nvSpPr>
        <p:spPr>
          <a:xfrm>
            <a:off x="7123996" y="1970214"/>
            <a:ext cx="566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time</a:t>
            </a: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3D802EEA-2022-42D9-8D3A-770647C1E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1420091"/>
              </p:ext>
            </p:extLst>
          </p:nvPr>
        </p:nvGraphicFramePr>
        <p:xfrm>
          <a:off x="6228184" y="2419423"/>
          <a:ext cx="2357817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6FB517F0-BD09-40E8-975F-DB13A769AA99}"/>
              </a:ext>
            </a:extLst>
          </p:cNvPr>
          <p:cNvSpPr txBox="1"/>
          <p:nvPr/>
        </p:nvSpPr>
        <p:spPr>
          <a:xfrm rot="16200000">
            <a:off x="5724129" y="3214313"/>
            <a:ext cx="1008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frequency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7EE1AE-EA21-4475-AA2D-5ED9E6905C60}"/>
              </a:ext>
            </a:extLst>
          </p:cNvPr>
          <p:cNvSpPr txBox="1"/>
          <p:nvPr/>
        </p:nvSpPr>
        <p:spPr>
          <a:xfrm>
            <a:off x="7123996" y="3915358"/>
            <a:ext cx="566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805244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4140000" cy="3638426"/>
          </a:xfrm>
        </p:spPr>
        <p:txBody>
          <a:bodyPr/>
          <a:lstStyle/>
          <a:p>
            <a:r>
              <a:rPr lang="en-GB" dirty="0"/>
              <a:t>Wavelength Division Multiplexing (WDM)</a:t>
            </a:r>
          </a:p>
          <a:p>
            <a:pPr lvl="1"/>
            <a:r>
              <a:rPr lang="en-GB" dirty="0"/>
              <a:t>The optical fibre bandwidth it split into n carrier bands</a:t>
            </a:r>
          </a:p>
          <a:p>
            <a:pPr lvl="1"/>
            <a:r>
              <a:rPr lang="en-GB" dirty="0"/>
              <a:t>Each band allows communication for a modulated signal</a:t>
            </a:r>
          </a:p>
          <a:p>
            <a:pPr lvl="1"/>
            <a:r>
              <a:rPr lang="en-GB" dirty="0"/>
              <a:t>Some constraints:</a:t>
            </a:r>
          </a:p>
          <a:p>
            <a:pPr lvl="1"/>
            <a:r>
              <a:rPr lang="en-GB" dirty="0"/>
              <a:t>- Space between bands to avoid interferences</a:t>
            </a:r>
          </a:p>
          <a:p>
            <a:pPr lvl="1"/>
            <a:r>
              <a:rPr lang="en-GB" dirty="0"/>
              <a:t>- Total bandwidth (limitations of </a:t>
            </a:r>
            <a:r>
              <a:rPr lang="en-GB" dirty="0" err="1"/>
              <a:t>equipments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1"/>
            <a:r>
              <a:rPr lang="en-GB" i="1" dirty="0"/>
              <a:t>Note that this is similar to FDD, however, in WDM case, the delta between band is large compared to the wavelength (here approximately 1nm)</a:t>
            </a:r>
          </a:p>
          <a:p>
            <a:pPr lvl="1"/>
            <a:endParaRPr lang="en-GB" dirty="0"/>
          </a:p>
          <a:p>
            <a:r>
              <a:rPr lang="en-GB" dirty="0"/>
              <a:t>Further multiplexing</a:t>
            </a:r>
          </a:p>
          <a:p>
            <a:pPr lvl="1"/>
            <a:r>
              <a:rPr lang="en-GB" dirty="0"/>
              <a:t>In addition to WDM, Time Division Multiplex can apply to each of the emitter/receivers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/>
              <a:t>Multiplexing light principle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CFACCD74-F155-4BEF-9BFD-D14D2FA28C0D}"/>
              </a:ext>
            </a:extLst>
          </p:cNvPr>
          <p:cNvSpPr/>
          <p:nvPr/>
        </p:nvSpPr>
        <p:spPr>
          <a:xfrm rot="5400000">
            <a:off x="5292080" y="2129830"/>
            <a:ext cx="1440160" cy="576064"/>
          </a:xfrm>
          <a:prstGeom prst="trapezoid">
            <a:avLst>
              <a:gd name="adj" fmla="val 41340"/>
            </a:avLst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482607-0AE8-4054-93FB-5C5DF50DD859}"/>
              </a:ext>
            </a:extLst>
          </p:cNvPr>
          <p:cNvSpPr txBox="1"/>
          <p:nvPr/>
        </p:nvSpPr>
        <p:spPr>
          <a:xfrm>
            <a:off x="5724128" y="2296928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/>
              <a:t>MUX</a:t>
            </a:r>
          </a:p>
        </p:txBody>
      </p:sp>
      <p:sp>
        <p:nvSpPr>
          <p:cNvPr id="13" name="Cylindre 12">
            <a:extLst>
              <a:ext uri="{FF2B5EF4-FFF2-40B4-BE49-F238E27FC236}">
                <a16:creationId xmlns:a16="http://schemas.microsoft.com/office/drawing/2014/main" id="{F444870E-DE75-4FDD-AA15-B9F5C382D414}"/>
              </a:ext>
            </a:extLst>
          </p:cNvPr>
          <p:cNvSpPr/>
          <p:nvPr/>
        </p:nvSpPr>
        <p:spPr>
          <a:xfrm rot="16200000">
            <a:off x="6937743" y="1773601"/>
            <a:ext cx="288032" cy="1308266"/>
          </a:xfrm>
          <a:prstGeom prst="can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9C44DF-0E3A-4CFB-9379-C3B3EB250095}"/>
              </a:ext>
            </a:extLst>
          </p:cNvPr>
          <p:cNvSpPr txBox="1"/>
          <p:nvPr/>
        </p:nvSpPr>
        <p:spPr>
          <a:xfrm>
            <a:off x="5254262" y="2810934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400" b="1" dirty="0"/>
              <a:t>λ</a:t>
            </a:r>
            <a:r>
              <a:rPr lang="fr-FR" sz="1400" b="1" baseline="-25000" dirty="0"/>
              <a:t>n</a:t>
            </a:r>
            <a:endParaRPr lang="en-GB" sz="1400" b="1" baseline="-250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46AE7FF-D748-4BFF-B317-88066CF74CDB}"/>
              </a:ext>
            </a:extLst>
          </p:cNvPr>
          <p:cNvSpPr txBox="1"/>
          <p:nvPr/>
        </p:nvSpPr>
        <p:spPr>
          <a:xfrm>
            <a:off x="5257891" y="1402797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400" b="1" dirty="0"/>
              <a:t>λ</a:t>
            </a:r>
            <a:r>
              <a:rPr lang="fr-FR" sz="1400" b="1" baseline="-25000" dirty="0"/>
              <a:t>1</a:t>
            </a:r>
            <a:endParaRPr lang="en-GB" sz="1400" b="1" baseline="-250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A817ABE-0EA6-488C-85C1-63867BD057D1}"/>
              </a:ext>
            </a:extLst>
          </p:cNvPr>
          <p:cNvSpPr txBox="1"/>
          <p:nvPr/>
        </p:nvSpPr>
        <p:spPr>
          <a:xfrm>
            <a:off x="5254262" y="1788971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400" b="1" dirty="0"/>
              <a:t>λ</a:t>
            </a:r>
            <a:r>
              <a:rPr lang="fr-FR" sz="1400" b="1" baseline="-25000" dirty="0"/>
              <a:t>2</a:t>
            </a:r>
            <a:endParaRPr lang="en-GB" sz="1400" b="1" baseline="-25000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00412C2-2C56-4D54-96DA-860676D38B7D}"/>
              </a:ext>
            </a:extLst>
          </p:cNvPr>
          <p:cNvCxnSpPr>
            <a:cxnSpLocks/>
          </p:cNvCxnSpPr>
          <p:nvPr/>
        </p:nvCxnSpPr>
        <p:spPr>
          <a:xfrm>
            <a:off x="5148064" y="2263973"/>
            <a:ext cx="0" cy="71418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D483C-40C6-48C9-9FC1-B3AA2A279345}"/>
              </a:ext>
            </a:extLst>
          </p:cNvPr>
          <p:cNvSpPr/>
          <p:nvPr/>
        </p:nvSpPr>
        <p:spPr>
          <a:xfrm>
            <a:off x="5038238" y="1641006"/>
            <a:ext cx="180020" cy="144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17B435-89C0-4C37-A517-42A59E1C6E71}"/>
              </a:ext>
            </a:extLst>
          </p:cNvPr>
          <p:cNvSpPr/>
          <p:nvPr/>
        </p:nvSpPr>
        <p:spPr>
          <a:xfrm>
            <a:off x="5038238" y="2012340"/>
            <a:ext cx="180020" cy="144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F13196-9772-4287-9C43-7A6732552776}"/>
              </a:ext>
            </a:extLst>
          </p:cNvPr>
          <p:cNvSpPr/>
          <p:nvPr/>
        </p:nvSpPr>
        <p:spPr>
          <a:xfrm>
            <a:off x="5038238" y="3067991"/>
            <a:ext cx="180020" cy="144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355FBAA-3C55-46E3-99EF-A61C3CDBA757}"/>
              </a:ext>
            </a:extLst>
          </p:cNvPr>
          <p:cNvCxnSpPr/>
          <p:nvPr/>
        </p:nvCxnSpPr>
        <p:spPr>
          <a:xfrm>
            <a:off x="5292080" y="1713014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7AD57A0-C5BB-4242-AE70-63CC127FEF3E}"/>
              </a:ext>
            </a:extLst>
          </p:cNvPr>
          <p:cNvCxnSpPr/>
          <p:nvPr/>
        </p:nvCxnSpPr>
        <p:spPr>
          <a:xfrm>
            <a:off x="5292080" y="2091455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1CD31E9-9996-4EE8-8A33-087E89E5C5BB}"/>
              </a:ext>
            </a:extLst>
          </p:cNvPr>
          <p:cNvCxnSpPr/>
          <p:nvPr/>
        </p:nvCxnSpPr>
        <p:spPr>
          <a:xfrm>
            <a:off x="5292080" y="3138479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apèze 27">
            <a:extLst>
              <a:ext uri="{FF2B5EF4-FFF2-40B4-BE49-F238E27FC236}">
                <a16:creationId xmlns:a16="http://schemas.microsoft.com/office/drawing/2014/main" id="{A8DB847B-42C4-4E19-9562-7C2A40B3D5BE}"/>
              </a:ext>
            </a:extLst>
          </p:cNvPr>
          <p:cNvSpPr/>
          <p:nvPr/>
        </p:nvSpPr>
        <p:spPr>
          <a:xfrm rot="16200000">
            <a:off x="7468902" y="2142622"/>
            <a:ext cx="1440160" cy="576064"/>
          </a:xfrm>
          <a:prstGeom prst="trapezoid">
            <a:avLst>
              <a:gd name="adj" fmla="val 41340"/>
            </a:avLst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F1DFD67-F5FC-4086-933E-08E9CF872E9E}"/>
              </a:ext>
            </a:extLst>
          </p:cNvPr>
          <p:cNvSpPr txBox="1"/>
          <p:nvPr/>
        </p:nvSpPr>
        <p:spPr>
          <a:xfrm>
            <a:off x="7845524" y="2277732"/>
            <a:ext cx="6869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 err="1"/>
              <a:t>deMUX</a:t>
            </a:r>
            <a:endParaRPr lang="en-GB" sz="11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9486857-2A95-4C31-A014-365217F54073}"/>
              </a:ext>
            </a:extLst>
          </p:cNvPr>
          <p:cNvSpPr txBox="1"/>
          <p:nvPr/>
        </p:nvSpPr>
        <p:spPr>
          <a:xfrm>
            <a:off x="8540161" y="2810934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400" b="1" dirty="0"/>
              <a:t>λ</a:t>
            </a:r>
            <a:r>
              <a:rPr lang="fr-FR" sz="1400" b="1" baseline="-25000" dirty="0"/>
              <a:t>n</a:t>
            </a:r>
            <a:endParaRPr lang="en-GB" sz="1400" b="1" baseline="-250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F8419BD-91A6-45C0-A0FD-BE6DC2CEB93B}"/>
              </a:ext>
            </a:extLst>
          </p:cNvPr>
          <p:cNvSpPr txBox="1"/>
          <p:nvPr/>
        </p:nvSpPr>
        <p:spPr>
          <a:xfrm>
            <a:off x="8540161" y="1788971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400" b="1" dirty="0"/>
              <a:t>λ</a:t>
            </a:r>
            <a:r>
              <a:rPr lang="fr-FR" sz="1400" b="1" baseline="-25000" dirty="0"/>
              <a:t>2</a:t>
            </a:r>
            <a:endParaRPr lang="en-GB" sz="1400" b="1" baseline="-25000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638541A3-1F2C-450B-B73C-C68CB06D8982}"/>
              </a:ext>
            </a:extLst>
          </p:cNvPr>
          <p:cNvCxnSpPr>
            <a:cxnSpLocks/>
          </p:cNvCxnSpPr>
          <p:nvPr/>
        </p:nvCxnSpPr>
        <p:spPr>
          <a:xfrm>
            <a:off x="8996018" y="2263973"/>
            <a:ext cx="0" cy="71418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76D5BF2-CD88-4628-A9B3-F7F0E847CBB0}"/>
              </a:ext>
            </a:extLst>
          </p:cNvPr>
          <p:cNvSpPr/>
          <p:nvPr/>
        </p:nvSpPr>
        <p:spPr>
          <a:xfrm>
            <a:off x="8886192" y="1641006"/>
            <a:ext cx="180020" cy="144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6084ED-7633-47EB-97A7-B14333463D16}"/>
              </a:ext>
            </a:extLst>
          </p:cNvPr>
          <p:cNvSpPr/>
          <p:nvPr/>
        </p:nvSpPr>
        <p:spPr>
          <a:xfrm>
            <a:off x="8886192" y="2012340"/>
            <a:ext cx="180020" cy="144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CF768A-D4EF-486D-A5B7-0B8907D871AF}"/>
              </a:ext>
            </a:extLst>
          </p:cNvPr>
          <p:cNvSpPr/>
          <p:nvPr/>
        </p:nvSpPr>
        <p:spPr>
          <a:xfrm>
            <a:off x="8886192" y="3067991"/>
            <a:ext cx="180020" cy="144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9E3F9C3-5C1F-4DA9-9E85-535F14F43DB1}"/>
              </a:ext>
            </a:extLst>
          </p:cNvPr>
          <p:cNvCxnSpPr/>
          <p:nvPr/>
        </p:nvCxnSpPr>
        <p:spPr>
          <a:xfrm>
            <a:off x="8591010" y="1713014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8B6CCFD-70E6-4E41-A043-DBC3D1720D59}"/>
              </a:ext>
            </a:extLst>
          </p:cNvPr>
          <p:cNvCxnSpPr/>
          <p:nvPr/>
        </p:nvCxnSpPr>
        <p:spPr>
          <a:xfrm>
            <a:off x="8591010" y="2091455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25942836-5A5E-4B38-A89F-2837F3E2CF41}"/>
              </a:ext>
            </a:extLst>
          </p:cNvPr>
          <p:cNvCxnSpPr/>
          <p:nvPr/>
        </p:nvCxnSpPr>
        <p:spPr>
          <a:xfrm>
            <a:off x="8591010" y="3138479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5487F90-BC1A-46D2-8431-BEF83B2233C9}"/>
              </a:ext>
            </a:extLst>
          </p:cNvPr>
          <p:cNvSpPr txBox="1"/>
          <p:nvPr/>
        </p:nvSpPr>
        <p:spPr>
          <a:xfrm>
            <a:off x="8532440" y="1400822"/>
            <a:ext cx="360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400" b="1" dirty="0"/>
              <a:t>λ</a:t>
            </a:r>
            <a:r>
              <a:rPr lang="fr-FR" sz="1400" b="1" baseline="-25000" dirty="0"/>
              <a:t>1</a:t>
            </a:r>
            <a:endParaRPr lang="en-GB" sz="1400" b="1" baseline="-250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96AA1EE-404E-4822-A709-34F93D5299BA}"/>
              </a:ext>
            </a:extLst>
          </p:cNvPr>
          <p:cNvSpPr txBox="1"/>
          <p:nvPr/>
        </p:nvSpPr>
        <p:spPr>
          <a:xfrm>
            <a:off x="6565798" y="2287057"/>
            <a:ext cx="10561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/>
              <a:t>Optical Fibre</a:t>
            </a:r>
          </a:p>
        </p:txBody>
      </p:sp>
    </p:spTree>
    <p:extLst>
      <p:ext uri="{BB962C8B-B14F-4D97-AF65-F5344CB8AC3E}">
        <p14:creationId xmlns:p14="http://schemas.microsoft.com/office/powerpoint/2010/main" val="75698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63AA5-A9E5-416E-A40C-40A91E46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648072"/>
          </a:xfrm>
        </p:spPr>
        <p:txBody>
          <a:bodyPr/>
          <a:lstStyle/>
          <a:p>
            <a:r>
              <a:rPr lang="fr-FR" dirty="0"/>
              <a:t>Optical Fibre Networks :</a:t>
            </a:r>
            <a:br>
              <a:rPr lang="fr-FR" dirty="0"/>
            </a:br>
            <a:r>
              <a:rPr lang="fr-FR" dirty="0"/>
              <a:t>Course 2/4 programme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DAF3663-1F17-4004-AABB-ABECB28B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" y="1419622"/>
            <a:ext cx="3509945" cy="3096477"/>
          </a:xfrm>
        </p:spPr>
        <p:txBody>
          <a:bodyPr/>
          <a:lstStyle/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1. Coupling on optical fibre</a:t>
            </a:r>
          </a:p>
          <a:p>
            <a:pPr lvl="1">
              <a:tabLst/>
            </a:pPr>
            <a:r>
              <a:rPr lang="en-GB" dirty="0"/>
              <a:t>Use cases : typically collecting FTTH</a:t>
            </a:r>
          </a:p>
          <a:p>
            <a:pPr lvl="1">
              <a:tabLst/>
            </a:pPr>
            <a:r>
              <a:rPr lang="en-GB" dirty="0"/>
              <a:t>Principle and Technical solutions</a:t>
            </a:r>
          </a:p>
          <a:p>
            <a:pPr lvl="1">
              <a:tabLst/>
            </a:pPr>
            <a:endParaRPr lang="en-GB" dirty="0"/>
          </a:p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2. Splitting on optical fibre</a:t>
            </a:r>
          </a:p>
          <a:p>
            <a:pPr lvl="1">
              <a:tabLst/>
            </a:pPr>
            <a:r>
              <a:rPr lang="en-GB" sz="1400" dirty="0"/>
              <a:t>Use cases : typically securing signal</a:t>
            </a:r>
          </a:p>
          <a:p>
            <a:pPr lvl="1">
              <a:tabLst/>
            </a:pPr>
            <a:r>
              <a:rPr lang="en-GB" sz="1400" dirty="0"/>
              <a:t>Principle and Technical solutions</a:t>
            </a:r>
          </a:p>
          <a:p>
            <a:pPr lvl="1"/>
            <a:endParaRPr lang="en-GB" sz="1400" dirty="0">
              <a:latin typeface="+mn-lt"/>
            </a:endParaRPr>
          </a:p>
          <a:p>
            <a:pPr lvl="1"/>
            <a:r>
              <a:rPr lang="en-US" sz="1400" cap="all" dirty="0">
                <a:solidFill>
                  <a:srgbClr val="50BFDA"/>
                </a:solidFill>
                <a:latin typeface="Bouygues Read Medium" pitchFamily="50" charset="0"/>
              </a:rPr>
              <a:t>4. Other passive operations</a:t>
            </a:r>
          </a:p>
          <a:p>
            <a:pPr lvl="1"/>
            <a:r>
              <a:rPr lang="en-US" sz="1400" dirty="0"/>
              <a:t>Modulator</a:t>
            </a:r>
          </a:p>
          <a:p>
            <a:pPr lvl="1"/>
            <a:r>
              <a:rPr lang="en-US" sz="1400" dirty="0"/>
              <a:t>Attenuation</a:t>
            </a:r>
          </a:p>
          <a:p>
            <a:pPr lvl="1"/>
            <a:r>
              <a:rPr lang="en-US" sz="1400" dirty="0"/>
              <a:t>Filtering</a:t>
            </a:r>
          </a:p>
          <a:p>
            <a:pPr lvl="1"/>
            <a:r>
              <a:rPr lang="en-US" sz="1400" dirty="0" err="1"/>
              <a:t>Polarisation</a:t>
            </a:r>
            <a:r>
              <a:rPr lang="en-US" sz="1400" dirty="0"/>
              <a:t> splitting</a:t>
            </a:r>
          </a:p>
          <a:p>
            <a:pPr lvl="1"/>
            <a:r>
              <a:rPr lang="en-US" sz="1400" dirty="0"/>
              <a:t>Isolation</a:t>
            </a:r>
          </a:p>
          <a:p>
            <a:pPr lvl="1">
              <a:tabLst/>
            </a:pPr>
            <a:endParaRPr lang="en-GB" sz="1400" dirty="0"/>
          </a:p>
          <a:p>
            <a:pPr lvl="1"/>
            <a:endParaRPr lang="en-GB" sz="1400" cap="all" dirty="0">
              <a:solidFill>
                <a:srgbClr val="50BFDA"/>
              </a:solidFill>
              <a:latin typeface="Bouygues Read Medium" pitchFamily="50" charset="0"/>
            </a:endParaRP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84CA0AB7-5D24-4452-A122-5E160390BAC1}"/>
              </a:ext>
            </a:extLst>
          </p:cNvPr>
          <p:cNvSpPr txBox="1">
            <a:spLocks/>
          </p:cNvSpPr>
          <p:nvPr/>
        </p:nvSpPr>
        <p:spPr bwMode="gray">
          <a:xfrm>
            <a:off x="5076056" y="1419622"/>
            <a:ext cx="3509945" cy="30964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900"/>
              </a:spcAft>
              <a:buFont typeface="Arial" pitchFamily="34" charset="0"/>
              <a:buNone/>
              <a:tabLst>
                <a:tab pos="2241550" algn="l"/>
              </a:tabLst>
              <a:defRPr sz="1350" kern="1200" cap="all" baseline="0">
                <a:solidFill>
                  <a:schemeClr val="tx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4. Amplifying signal</a:t>
            </a:r>
          </a:p>
          <a:p>
            <a:pPr lvl="1">
              <a:tabLst/>
            </a:pPr>
            <a:r>
              <a:rPr lang="en-GB" sz="1400" dirty="0"/>
              <a:t>Use cases : typically long haul transmission</a:t>
            </a:r>
          </a:p>
          <a:p>
            <a:pPr lvl="1">
              <a:tabLst/>
            </a:pPr>
            <a:r>
              <a:rPr lang="en-GB" sz="1400" dirty="0"/>
              <a:t>Principle</a:t>
            </a:r>
          </a:p>
          <a:p>
            <a:pPr lvl="1">
              <a:tabLst/>
            </a:pPr>
            <a:r>
              <a:rPr lang="en-GB" sz="1400" dirty="0"/>
              <a:t>Technical solutions and constraints</a:t>
            </a:r>
          </a:p>
          <a:p>
            <a:pPr lvl="1"/>
            <a:endParaRPr lang="en-GB" sz="1400" cap="all" dirty="0">
              <a:solidFill>
                <a:srgbClr val="50BFDA"/>
              </a:solidFill>
              <a:latin typeface="Bouygues Read Medium" pitchFamily="50" charset="0"/>
            </a:endParaRPr>
          </a:p>
          <a:p>
            <a:pPr lvl="1"/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5. Multiplexing (WDM)</a:t>
            </a:r>
          </a:p>
          <a:p>
            <a:pPr lvl="1">
              <a:tabLst/>
            </a:pPr>
            <a:r>
              <a:rPr lang="en-GB" dirty="0"/>
              <a:t>Use cases : typically optimizing fibre</a:t>
            </a:r>
          </a:p>
          <a:p>
            <a:pPr lvl="1">
              <a:tabLst/>
            </a:pPr>
            <a:r>
              <a:rPr lang="en-GB" dirty="0"/>
              <a:t>Principle</a:t>
            </a:r>
          </a:p>
          <a:p>
            <a:pPr lvl="1">
              <a:tabLst/>
            </a:pPr>
            <a:r>
              <a:rPr lang="en-GB" dirty="0"/>
              <a:t>Various types of WDM, technologies</a:t>
            </a:r>
          </a:p>
          <a:p>
            <a:pPr lvl="1">
              <a:tabLst/>
            </a:pPr>
            <a:r>
              <a:rPr lang="en-GB" dirty="0"/>
              <a:t>Technical solutions and constraints</a:t>
            </a:r>
          </a:p>
          <a:p>
            <a:pPr>
              <a:spcAft>
                <a:spcPts val="0"/>
              </a:spcAft>
              <a:tabLst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775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4140000" cy="3638426"/>
          </a:xfrm>
        </p:spPr>
        <p:txBody>
          <a:bodyPr/>
          <a:lstStyle/>
          <a:p>
            <a:r>
              <a:rPr lang="en-GB" dirty="0"/>
              <a:t>Multiplexing sources</a:t>
            </a:r>
          </a:p>
          <a:p>
            <a:pPr lvl="1"/>
            <a:r>
              <a:rPr lang="en-GB" dirty="0"/>
              <a:t>The system used at that time allows up to 64 bands on a fibre which allows typically up to 640 Gbps (with the assumption of the typical 10Gbps channels… to be enhanced)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Technical requirement</a:t>
            </a:r>
          </a:p>
          <a:p>
            <a:pPr lvl="1"/>
            <a:r>
              <a:rPr lang="en-GB" dirty="0"/>
              <a:t>Need for transceivers to adjust the signal to </a:t>
            </a:r>
          </a:p>
          <a:p>
            <a:pPr lvl="1"/>
            <a:r>
              <a:rPr lang="en-GB" dirty="0"/>
              <a:t>Allocation of carrier wave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Wavelength and multiplexing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D6048A-D4EF-4328-801D-F5FFE3B7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22" y="1779662"/>
            <a:ext cx="3688085" cy="12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3638426"/>
          </a:xfrm>
        </p:spPr>
        <p:txBody>
          <a:bodyPr/>
          <a:lstStyle/>
          <a:p>
            <a:r>
              <a:rPr lang="en-GB" dirty="0"/>
              <a:t>Dense Wavelength Division Multiplexing</a:t>
            </a:r>
          </a:p>
          <a:p>
            <a:pPr lvl="1"/>
            <a:r>
              <a:rPr lang="en-GB" dirty="0"/>
              <a:t>Principle is that technology is called dense as soon as the space between bands is lower than approximately 1nm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Up to 160 wavelength on the same fibre</a:t>
            </a:r>
          </a:p>
          <a:p>
            <a:pPr lvl="1"/>
            <a:r>
              <a:rPr lang="en-GB" dirty="0"/>
              <a:t>Space between wavelength is typically:</a:t>
            </a:r>
          </a:p>
          <a:p>
            <a:pPr lvl="2"/>
            <a:r>
              <a:rPr lang="en-GB" dirty="0"/>
              <a:t>either 0,2nm (corresponds to 25GHz), i.e. 160 bands</a:t>
            </a:r>
          </a:p>
          <a:p>
            <a:pPr lvl="2"/>
            <a:r>
              <a:rPr lang="en-GB" dirty="0"/>
              <a:t>or 0,4nm (corresponds to 50GHz), i.e. 80 bands</a:t>
            </a:r>
          </a:p>
          <a:p>
            <a:pPr lvl="2" indent="0">
              <a:buNone/>
            </a:pPr>
            <a:endParaRPr lang="en-GB" dirty="0"/>
          </a:p>
          <a:p>
            <a:pPr lvl="1"/>
            <a:r>
              <a:rPr lang="en-GB" dirty="0"/>
              <a:t>Implies electronics to regulate laser temperature</a:t>
            </a:r>
          </a:p>
          <a:p>
            <a:pPr lvl="1"/>
            <a:endParaRPr lang="en-GB" dirty="0"/>
          </a:p>
          <a:p>
            <a:r>
              <a:rPr lang="en-GB" dirty="0"/>
              <a:t>Typical use</a:t>
            </a:r>
          </a:p>
          <a:p>
            <a:pPr lvl="1"/>
            <a:r>
              <a:rPr lang="en-GB" dirty="0"/>
              <a:t>A costly technology compared to other WDM implementations</a:t>
            </a:r>
          </a:p>
          <a:p>
            <a:pPr lvl="1"/>
            <a:r>
              <a:rPr lang="en-GB" dirty="0"/>
              <a:t>Preferably used for long haul connections (typically submarine cables)</a:t>
            </a:r>
          </a:p>
          <a:p>
            <a:pPr lvl="1"/>
            <a:r>
              <a:rPr lang="en-GB" dirty="0"/>
              <a:t>Dedicated to point to point connections</a:t>
            </a:r>
          </a:p>
          <a:p>
            <a:pPr lvl="1"/>
            <a:endParaRPr lang="en-GB" dirty="0"/>
          </a:p>
          <a:p>
            <a:r>
              <a:rPr lang="en-GB" dirty="0"/>
              <a:t>A variation of DWDM : U-DWDM (ultra dense)</a:t>
            </a:r>
          </a:p>
          <a:p>
            <a:pPr lvl="1"/>
            <a:r>
              <a:rPr lang="en-GB" dirty="0"/>
              <a:t>Bands space at 0,08nm, up to 400 channels available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/>
              <a:t>WDM technologies : DWDM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992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3638426"/>
          </a:xfrm>
        </p:spPr>
        <p:txBody>
          <a:bodyPr/>
          <a:lstStyle/>
          <a:p>
            <a:r>
              <a:rPr lang="en-GB" dirty="0"/>
              <a:t>Coarse Wavelength Division Multiplexing</a:t>
            </a:r>
          </a:p>
          <a:p>
            <a:pPr lvl="1"/>
            <a:r>
              <a:rPr lang="en-GB" dirty="0"/>
              <a:t>Wavelength are spaced by a guard of 20nm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Allows up to 18 channels on the same fibre</a:t>
            </a:r>
          </a:p>
          <a:p>
            <a:pPr lvl="1"/>
            <a:endParaRPr lang="en-GB" dirty="0"/>
          </a:p>
          <a:p>
            <a:r>
              <a:rPr lang="en-GB" dirty="0"/>
              <a:t>Typical use</a:t>
            </a:r>
          </a:p>
          <a:p>
            <a:pPr lvl="1"/>
            <a:r>
              <a:rPr lang="en-GB" dirty="0"/>
              <a:t>Cheaper than DWDM but optimizing less the resource</a:t>
            </a:r>
          </a:p>
          <a:p>
            <a:pPr lvl="1"/>
            <a:r>
              <a:rPr lang="en-GB" dirty="0"/>
              <a:t>Used a lot for terrestrial communication</a:t>
            </a:r>
          </a:p>
          <a:p>
            <a:pPr marL="285750" lvl="1" indent="-285750">
              <a:buFontTx/>
              <a:buChar char="-"/>
            </a:pPr>
            <a:r>
              <a:rPr lang="en-GB" dirty="0"/>
              <a:t>Local</a:t>
            </a:r>
          </a:p>
          <a:p>
            <a:pPr marL="285750" lvl="1" indent="-285750">
              <a:buFontTx/>
              <a:buChar char="-"/>
            </a:pPr>
            <a:r>
              <a:rPr lang="en-GB" dirty="0"/>
              <a:t>Metropolitan</a:t>
            </a:r>
          </a:p>
          <a:p>
            <a:pPr lvl="1"/>
            <a:r>
              <a:rPr lang="en-GB" dirty="0"/>
              <a:t>Applicable to </a:t>
            </a:r>
          </a:p>
          <a:p>
            <a:pPr lvl="1"/>
            <a:endParaRPr lang="en-GB" dirty="0"/>
          </a:p>
          <a:p>
            <a:r>
              <a:rPr lang="en-GB" dirty="0"/>
              <a:t>A variation of DWDM : WWDM (Wide)</a:t>
            </a:r>
          </a:p>
          <a:p>
            <a:pPr lvl="1"/>
            <a:r>
              <a:rPr lang="en-GB" dirty="0"/>
              <a:t>Only 4 channels are allowed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WDM technologies : CWDM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7963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1152128"/>
          </a:xfrm>
        </p:spPr>
        <p:txBody>
          <a:bodyPr/>
          <a:lstStyle/>
          <a:p>
            <a:r>
              <a:rPr lang="en-GB" dirty="0"/>
              <a:t>Coarse Wavelength Division Multiplexing</a:t>
            </a:r>
          </a:p>
          <a:p>
            <a:pPr lvl="1"/>
            <a:r>
              <a:rPr lang="en-GB" dirty="0"/>
              <a:t>Wavelength are spaced by a guard of 20nm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Allows up to 18 channels on the same fibre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WDM Fibre optic networks topology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9F33D2D-5C16-4800-8214-44B9F123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050" y="2131156"/>
            <a:ext cx="5511899" cy="29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9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91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419622"/>
            <a:ext cx="3725970" cy="3206378"/>
          </a:xfrm>
        </p:spPr>
        <p:txBody>
          <a:bodyPr/>
          <a:lstStyle/>
          <a:p>
            <a:r>
              <a:rPr lang="en-GB" dirty="0"/>
              <a:t>Active components</a:t>
            </a:r>
          </a:p>
          <a:p>
            <a:pPr lvl="1"/>
            <a:r>
              <a:rPr lang="en-GB" dirty="0"/>
              <a:t>Equipment embedding a component that emit light (including laser or LED)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Typically</a:t>
            </a:r>
          </a:p>
          <a:p>
            <a:pPr marL="125413" lvl="2" indent="-125413"/>
            <a:r>
              <a:rPr lang="en-GB" dirty="0"/>
              <a:t>Amplifiers</a:t>
            </a:r>
          </a:p>
          <a:p>
            <a:pPr marL="125413" lvl="2" indent="-125413"/>
            <a:r>
              <a:rPr lang="en-GB" dirty="0"/>
              <a:t>Routers</a:t>
            </a:r>
          </a:p>
          <a:p>
            <a:pPr marL="125413" lvl="2" indent="-125413"/>
            <a:endParaRPr lang="en-GB" dirty="0"/>
          </a:p>
          <a:p>
            <a:pPr lvl="1"/>
            <a:r>
              <a:rPr lang="en-GB" dirty="0"/>
              <a:t>Active components always require to be powered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Passive and active components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9A2B4BAE-B900-4CF5-9E76-F738890BEAF5}"/>
              </a:ext>
            </a:extLst>
          </p:cNvPr>
          <p:cNvSpPr txBox="1">
            <a:spLocks/>
          </p:cNvSpPr>
          <p:nvPr/>
        </p:nvSpPr>
        <p:spPr bwMode="gray">
          <a:xfrm>
            <a:off x="4860032" y="1419622"/>
            <a:ext cx="4131236" cy="32063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Passive components</a:t>
            </a:r>
          </a:p>
          <a:p>
            <a:pPr lvl="1"/>
            <a:r>
              <a:rPr lang="en-GB" dirty="0"/>
              <a:t>Equipment that interfere with the light going through them (propagation, polarisation…)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Typically</a:t>
            </a:r>
          </a:p>
          <a:p>
            <a:pPr lvl="2"/>
            <a:r>
              <a:rPr lang="en-GB" dirty="0"/>
              <a:t>Splitters</a:t>
            </a:r>
          </a:p>
          <a:p>
            <a:pPr lvl="2"/>
            <a:r>
              <a:rPr lang="en-GB" dirty="0"/>
              <a:t>Couplers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Passive component do not mandatorily require power supply; however this could be necessary if there is a need for</a:t>
            </a:r>
          </a:p>
          <a:p>
            <a:pPr lvl="2"/>
            <a:r>
              <a:rPr lang="en-GB" dirty="0"/>
              <a:t>monitoring</a:t>
            </a:r>
          </a:p>
          <a:p>
            <a:pPr lvl="2"/>
            <a:r>
              <a:rPr lang="en-GB" dirty="0"/>
              <a:t>configuration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E40E971-5F16-4ABE-9C32-9BAF88F92245}"/>
              </a:ext>
            </a:extLst>
          </p:cNvPr>
          <p:cNvSpPr txBox="1">
            <a:spLocks/>
          </p:cNvSpPr>
          <p:nvPr/>
        </p:nvSpPr>
        <p:spPr bwMode="gray">
          <a:xfrm>
            <a:off x="1223628" y="793630"/>
            <a:ext cx="6696744" cy="4447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Two types of components</a:t>
            </a:r>
          </a:p>
          <a:p>
            <a:pPr algn="ctr"/>
            <a:r>
              <a:rPr lang="en-GB" dirty="0"/>
              <a:t>On optical fibre networks</a:t>
            </a:r>
          </a:p>
        </p:txBody>
      </p:sp>
    </p:spTree>
    <p:extLst>
      <p:ext uri="{BB962C8B-B14F-4D97-AF65-F5344CB8AC3E}">
        <p14:creationId xmlns:p14="http://schemas.microsoft.com/office/powerpoint/2010/main" val="1896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Coupling signals on</a:t>
            </a:r>
            <a:br>
              <a:rPr lang="en-GB"/>
            </a:br>
            <a:r>
              <a:rPr lang="en-GB"/>
              <a:t>optical fibre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685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491630"/>
            <a:ext cx="3725970" cy="3134370"/>
          </a:xfrm>
        </p:spPr>
        <p:txBody>
          <a:bodyPr/>
          <a:lstStyle/>
          <a:p>
            <a:pPr lvl="1"/>
            <a:r>
              <a:rPr lang="en-GB" dirty="0"/>
              <a:t>Multiplication of the input/output fibres with the same signal</a:t>
            </a:r>
          </a:p>
          <a:p>
            <a:pPr lvl="1"/>
            <a:endParaRPr lang="en-GB" dirty="0"/>
          </a:p>
          <a:p>
            <a:pPr marL="125413" lvl="2" indent="-125413"/>
            <a:r>
              <a:rPr lang="en-GB" dirty="0"/>
              <a:t>Allows to emit a single signal from one place to multiple other places</a:t>
            </a:r>
          </a:p>
          <a:p>
            <a:pPr marL="125413" lvl="2" indent="-125413"/>
            <a:r>
              <a:rPr lang="en-GB" dirty="0"/>
              <a:t>In some cases multiple signals coming from multiple fibres to one only point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/>
              <a:t>Optical fibre couplers : principles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4DB01CF-CF71-4064-94A1-70D528F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83" y="3093062"/>
            <a:ext cx="2133599" cy="1700212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9A2B4BAE-B900-4CF5-9E76-F738890BEAF5}"/>
              </a:ext>
            </a:extLst>
          </p:cNvPr>
          <p:cNvSpPr txBox="1">
            <a:spLocks/>
          </p:cNvSpPr>
          <p:nvPr/>
        </p:nvSpPr>
        <p:spPr bwMode="gray">
          <a:xfrm>
            <a:off x="4860032" y="1491630"/>
            <a:ext cx="4131236" cy="31343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Optimizing the fibre capacity by using the free space</a:t>
            </a:r>
          </a:p>
          <a:p>
            <a:pPr marL="125413" lvl="2" indent="-125413"/>
            <a:r>
              <a:rPr lang="en-GB" dirty="0"/>
              <a:t>Several signals can physically share the fibre capacity</a:t>
            </a:r>
          </a:p>
          <a:p>
            <a:pPr marL="125413" lvl="2" indent="-125413"/>
            <a:r>
              <a:rPr lang="en-GB" dirty="0"/>
              <a:t>Principle is here to combine two inputs in a single fibre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i="1" dirty="0"/>
              <a:t>The opposite operation is called splitting. Splitter is used for securing signals, it will be defined afterwards in this course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E40E971-5F16-4ABE-9C32-9BAF88F92245}"/>
              </a:ext>
            </a:extLst>
          </p:cNvPr>
          <p:cNvSpPr txBox="1">
            <a:spLocks/>
          </p:cNvSpPr>
          <p:nvPr/>
        </p:nvSpPr>
        <p:spPr bwMode="gray">
          <a:xfrm>
            <a:off x="1317883" y="860485"/>
            <a:ext cx="6696744" cy="250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Coupler terminology can be used</a:t>
            </a:r>
            <a:br>
              <a:rPr lang="en-GB" dirty="0"/>
            </a:br>
            <a:r>
              <a:rPr lang="en-GB" dirty="0"/>
              <a:t>to define two similar technical solutions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E9AB468-DB76-4847-AA4C-AC40C6D2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82" y="2427734"/>
            <a:ext cx="45720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8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AF8A3DC-033E-4B88-A75A-0F39A733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30" y="2305235"/>
            <a:ext cx="2428028" cy="1508818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BF76BAB5-FBC5-4481-AEF9-B0AE63A858ED}"/>
              </a:ext>
            </a:extLst>
          </p:cNvPr>
          <p:cNvSpPr/>
          <p:nvPr/>
        </p:nvSpPr>
        <p:spPr>
          <a:xfrm>
            <a:off x="636301" y="976029"/>
            <a:ext cx="3791305" cy="14015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F3FEAE8-88B2-4474-A6FA-DD39646873B5}"/>
              </a:ext>
            </a:extLst>
          </p:cNvPr>
          <p:cNvSpPr/>
          <p:nvPr/>
        </p:nvSpPr>
        <p:spPr>
          <a:xfrm>
            <a:off x="4506694" y="973149"/>
            <a:ext cx="3791305" cy="14015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148004C-81CF-4369-8472-2DAF018E165A}"/>
              </a:ext>
            </a:extLst>
          </p:cNvPr>
          <p:cNvSpPr/>
          <p:nvPr/>
        </p:nvSpPr>
        <p:spPr>
          <a:xfrm>
            <a:off x="2571498" y="2250296"/>
            <a:ext cx="3791305" cy="14015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15" y="1240883"/>
            <a:ext cx="3006675" cy="867434"/>
          </a:xfrm>
        </p:spPr>
        <p:txBody>
          <a:bodyPr/>
          <a:lstStyle/>
          <a:p>
            <a:pPr algn="ctr"/>
            <a:r>
              <a:rPr lang="en-GB" dirty="0"/>
              <a:t>Optimizing resource</a:t>
            </a:r>
          </a:p>
          <a:p>
            <a:pPr lvl="1" algn="ctr"/>
            <a:r>
              <a:rPr lang="en-GB" dirty="0"/>
              <a:t>Several users can share the same resource that they do not need fully</a:t>
            </a:r>
          </a:p>
          <a:p>
            <a:pPr lvl="1" algn="ctr"/>
            <a:r>
              <a:rPr lang="en-GB" dirty="0"/>
              <a:t>Typical for FTTH infrastructures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504056"/>
          </a:xfrm>
        </p:spPr>
        <p:txBody>
          <a:bodyPr/>
          <a:lstStyle/>
          <a:p>
            <a:r>
              <a:rPr lang="en-GB" dirty="0"/>
              <a:t>Optical fibre couplers : use cases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460BDFAB-5BDA-4822-B8AF-618BBC827C7E}"/>
              </a:ext>
            </a:extLst>
          </p:cNvPr>
          <p:cNvSpPr txBox="1">
            <a:spLocks/>
          </p:cNvSpPr>
          <p:nvPr/>
        </p:nvSpPr>
        <p:spPr bwMode="gray">
          <a:xfrm>
            <a:off x="4899008" y="1185596"/>
            <a:ext cx="3006675" cy="1116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Broadcasting signal</a:t>
            </a:r>
          </a:p>
          <a:p>
            <a:pPr lvl="1" algn="ctr"/>
            <a:r>
              <a:rPr lang="en-GB" dirty="0"/>
              <a:t>For systems requiring the same information to be share in multiple </a:t>
            </a:r>
            <a:r>
              <a:rPr lang="en-GB" dirty="0" err="1"/>
              <a:t>equipments</a:t>
            </a:r>
            <a:r>
              <a:rPr lang="en-GB" dirty="0"/>
              <a:t> (</a:t>
            </a:r>
            <a:r>
              <a:rPr lang="en-GB" dirty="0" err="1"/>
              <a:t>datacenters</a:t>
            </a:r>
            <a:r>
              <a:rPr lang="en-GB" dirty="0"/>
              <a:t> for instance)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FA190096-0E04-4786-916A-AC6F03DBAF05}"/>
              </a:ext>
            </a:extLst>
          </p:cNvPr>
          <p:cNvSpPr txBox="1">
            <a:spLocks/>
          </p:cNvSpPr>
          <p:nvPr/>
        </p:nvSpPr>
        <p:spPr bwMode="gray">
          <a:xfrm>
            <a:off x="2924268" y="2447027"/>
            <a:ext cx="3006675" cy="1008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Securing signal</a:t>
            </a:r>
          </a:p>
          <a:p>
            <a:pPr lvl="1" algn="ctr"/>
            <a:r>
              <a:rPr lang="en-GB" dirty="0"/>
              <a:t>Making it circulating by multiple ways</a:t>
            </a:r>
          </a:p>
          <a:p>
            <a:pPr lvl="1" algn="ctr"/>
            <a:r>
              <a:rPr lang="en-GB" dirty="0"/>
              <a:t>Preventing risk of broken cable</a:t>
            </a:r>
          </a:p>
          <a:p>
            <a:pPr lvl="1" algn="ctr"/>
            <a:r>
              <a:rPr lang="en-GB" dirty="0"/>
              <a:t>Doubles the required resource</a:t>
            </a:r>
          </a:p>
          <a:p>
            <a:pPr lvl="1" algn="ctr"/>
            <a:endParaRPr lang="en-GB" dirty="0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5C08A16-67D1-4A11-8FA9-56C45F1796B6}"/>
              </a:ext>
            </a:extLst>
          </p:cNvPr>
          <p:cNvSpPr txBox="1">
            <a:spLocks/>
          </p:cNvSpPr>
          <p:nvPr/>
        </p:nvSpPr>
        <p:spPr bwMode="gray">
          <a:xfrm>
            <a:off x="2158416" y="3910119"/>
            <a:ext cx="4755182" cy="1008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Drawbacks</a:t>
            </a:r>
          </a:p>
          <a:p>
            <a:pPr lvl="1" algn="ctr"/>
            <a:r>
              <a:rPr lang="en-GB" dirty="0"/>
              <a:t>Sharing resource (limiting for the single user)</a:t>
            </a:r>
          </a:p>
          <a:p>
            <a:pPr lvl="1" algn="ctr"/>
            <a:r>
              <a:rPr lang="en-GB" dirty="0"/>
              <a:t>Loss of energy while splitting signal</a:t>
            </a:r>
          </a:p>
          <a:p>
            <a:pPr lvl="1" algn="ctr"/>
            <a:r>
              <a:rPr lang="en-GB" dirty="0"/>
              <a:t>Attenuation by </a:t>
            </a:r>
            <a:r>
              <a:rPr lang="en-GB" dirty="0" err="1"/>
              <a:t>equipments</a:t>
            </a:r>
            <a:r>
              <a:rPr lang="en-GB" dirty="0"/>
              <a:t> / connectors</a:t>
            </a:r>
          </a:p>
          <a:p>
            <a:pPr lvl="1" algn="ctr"/>
            <a:endParaRPr lang="en-GB" dirty="0"/>
          </a:p>
          <a:p>
            <a:pPr lvl="1"/>
            <a:endParaRPr lang="en-GB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25DD1A3-C7A1-42EE-B47D-1094D761D70F}"/>
              </a:ext>
            </a:extLst>
          </p:cNvPr>
          <p:cNvSpPr/>
          <p:nvPr/>
        </p:nvSpPr>
        <p:spPr>
          <a:xfrm>
            <a:off x="2370546" y="3781461"/>
            <a:ext cx="4272296" cy="122413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1A9F71C-131F-4FBB-B5D8-C3105092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8731"/>
            <a:ext cx="2330967" cy="16662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56B4CC-DF0A-4B3B-94E1-38CD450E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033" y="3798893"/>
            <a:ext cx="1881430" cy="13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4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3F96EA9-8576-45DF-9180-1FA56AB1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168352" cy="1733042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3600371" cy="3638426"/>
          </a:xfrm>
        </p:spPr>
        <p:txBody>
          <a:bodyPr/>
          <a:lstStyle/>
          <a:p>
            <a:r>
              <a:rPr lang="en-GB" sz="1400" dirty="0"/>
              <a:t>The principles</a:t>
            </a:r>
          </a:p>
          <a:p>
            <a:pPr lvl="1"/>
            <a:r>
              <a:rPr lang="en-GB" sz="1200" dirty="0"/>
              <a:t>Sharing the input power between multiple inputs</a:t>
            </a:r>
          </a:p>
          <a:p>
            <a:pPr marL="125413" lvl="2" indent="-125413"/>
            <a:r>
              <a:rPr lang="en-GB" sz="1200" dirty="0"/>
              <a:t>Power splitting</a:t>
            </a:r>
          </a:p>
          <a:p>
            <a:pPr marL="125413" lvl="2" indent="-125413"/>
            <a:r>
              <a:rPr lang="en-GB" sz="1200" dirty="0"/>
              <a:t>Depending on the used technology, the balance of the power can be adjusted</a:t>
            </a:r>
          </a:p>
          <a:p>
            <a:pPr marL="125413" lvl="2" indent="-125413"/>
            <a:endParaRPr lang="en-GB" sz="1200" dirty="0"/>
          </a:p>
          <a:p>
            <a:pPr marL="125413" lvl="2" indent="-125413"/>
            <a:endParaRPr lang="en-GB" sz="1200" dirty="0"/>
          </a:p>
          <a:p>
            <a:pPr marL="125413" lvl="2" indent="-125413"/>
            <a:endParaRPr lang="en-GB" sz="1200" dirty="0"/>
          </a:p>
          <a:p>
            <a:pPr marL="125413" lvl="2" indent="-125413"/>
            <a:endParaRPr lang="en-GB" sz="1200" dirty="0"/>
          </a:p>
          <a:p>
            <a:pPr marL="125413" lvl="2" indent="-125413"/>
            <a:endParaRPr lang="en-GB" sz="1200" dirty="0"/>
          </a:p>
          <a:p>
            <a:pPr marL="125413" lvl="2" indent="-125413"/>
            <a:endParaRPr lang="en-GB" sz="1200" dirty="0"/>
          </a:p>
          <a:p>
            <a:pPr marL="125413" lvl="2" indent="-125413"/>
            <a:endParaRPr lang="en-GB" sz="1200" dirty="0"/>
          </a:p>
          <a:p>
            <a:pPr marL="125413" lvl="2" indent="-125413"/>
            <a:endParaRPr lang="en-GB" sz="1200" dirty="0"/>
          </a:p>
          <a:p>
            <a:pPr lvl="1"/>
            <a:endParaRPr lang="en-GB" sz="1200" dirty="0"/>
          </a:p>
          <a:p>
            <a:r>
              <a:rPr lang="en-GB" sz="1400" dirty="0"/>
              <a:t>Technical constraints</a:t>
            </a:r>
          </a:p>
          <a:p>
            <a:pPr lvl="1"/>
            <a:r>
              <a:rPr lang="en-GB" sz="1200" dirty="0"/>
              <a:t>The quality of coupling is related to</a:t>
            </a:r>
          </a:p>
          <a:p>
            <a:pPr lvl="2"/>
            <a:r>
              <a:rPr lang="en-GB" sz="1200" dirty="0"/>
              <a:t>Distance between waveguides</a:t>
            </a:r>
          </a:p>
          <a:p>
            <a:pPr lvl="2"/>
            <a:r>
              <a:rPr lang="en-GB" sz="1200" dirty="0"/>
              <a:t>Length of coupling portion</a:t>
            </a:r>
          </a:p>
          <a:p>
            <a:pPr lvl="2"/>
            <a:r>
              <a:rPr lang="en-GB" sz="1200" dirty="0"/>
              <a:t>Quality of the fibre and connection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/>
              <a:t>Coupling optical fibre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B5A94460-2627-443E-889A-DFA381FCDE74}"/>
              </a:ext>
            </a:extLst>
          </p:cNvPr>
          <p:cNvSpPr txBox="1">
            <a:spLocks/>
          </p:cNvSpPr>
          <p:nvPr/>
        </p:nvSpPr>
        <p:spPr bwMode="gray">
          <a:xfrm>
            <a:off x="4985631" y="987574"/>
            <a:ext cx="4032448" cy="36384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The technical implementations</a:t>
            </a:r>
          </a:p>
          <a:p>
            <a:pPr lvl="1"/>
            <a:endParaRPr lang="en-GB" sz="1200"/>
          </a:p>
          <a:p>
            <a:pPr lvl="1"/>
            <a:r>
              <a:rPr lang="en-GB" sz="1200"/>
              <a:t>Transfer by proximity of</a:t>
            </a:r>
            <a:br>
              <a:rPr lang="en-GB" sz="1200"/>
            </a:br>
            <a:r>
              <a:rPr lang="en-GB" sz="1200"/>
              <a:t>the waveguides</a:t>
            </a:r>
          </a:p>
          <a:p>
            <a:pPr lvl="1"/>
            <a:endParaRPr lang="en-GB" sz="1200"/>
          </a:p>
          <a:p>
            <a:pPr lvl="1"/>
            <a:endParaRPr lang="en-GB" sz="1200"/>
          </a:p>
          <a:p>
            <a:pPr lvl="1"/>
            <a:endParaRPr lang="en-GB" sz="1200"/>
          </a:p>
          <a:p>
            <a:pPr lvl="1"/>
            <a:endParaRPr lang="en-GB" sz="1200"/>
          </a:p>
          <a:p>
            <a:pPr lvl="1"/>
            <a:endParaRPr lang="en-GB" sz="1200"/>
          </a:p>
          <a:p>
            <a:pPr lvl="1"/>
            <a:endParaRPr lang="en-GB" sz="1200"/>
          </a:p>
          <a:p>
            <a:pPr lvl="1"/>
            <a:r>
              <a:rPr lang="en-GB" sz="1200"/>
              <a:t>Transfer by fusion</a:t>
            </a:r>
          </a:p>
          <a:p>
            <a:pPr lvl="2"/>
            <a:r>
              <a:rPr lang="en-GB" sz="1200"/>
              <a:t>Robust solution</a:t>
            </a:r>
          </a:p>
          <a:p>
            <a:pPr marL="125413" lvl="2" indent="-125413"/>
            <a:r>
              <a:rPr lang="en-GB" sz="1200"/>
              <a:t>No component</a:t>
            </a:r>
            <a:br>
              <a:rPr lang="en-GB" sz="1200"/>
            </a:br>
            <a:r>
              <a:rPr lang="en-GB" sz="1200"/>
              <a:t>addition</a:t>
            </a:r>
          </a:p>
          <a:p>
            <a:pPr marL="125413" lvl="2" indent="-125413"/>
            <a:r>
              <a:rPr lang="en-GB" sz="1200"/>
              <a:t>Require expertise</a:t>
            </a:r>
          </a:p>
          <a:p>
            <a:pPr marL="125413" lvl="2" indent="-125413"/>
            <a:r>
              <a:rPr lang="en-GB" sz="1200"/>
              <a:t>Adapted for limited</a:t>
            </a:r>
            <a:br>
              <a:rPr lang="en-GB" sz="1200"/>
            </a:br>
            <a:r>
              <a:rPr lang="en-GB" sz="1200"/>
              <a:t>number of coupled</a:t>
            </a:r>
            <a:br>
              <a:rPr lang="en-GB" sz="1200"/>
            </a:br>
            <a:r>
              <a:rPr lang="en-GB" sz="1200"/>
              <a:t>fibres</a:t>
            </a:r>
          </a:p>
          <a:p>
            <a:pPr marL="125413" lvl="2" indent="-125413"/>
            <a:endParaRPr lang="en-GB" sz="1200"/>
          </a:p>
          <a:p>
            <a:pPr marL="125413" lvl="1" indent="-125413"/>
            <a:r>
              <a:rPr lang="en-GB" sz="1200"/>
              <a:t>Transfer in dedicated connectors (limit of the loss)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38C61F-32B1-4D17-8B28-084E90D0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855" y="1347614"/>
            <a:ext cx="1512168" cy="13590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6E8A5E-9C7E-4D45-B505-773ED4E8F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677" y="2934215"/>
            <a:ext cx="2209322" cy="12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8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742182-7337-45C0-8AB0-E69FB6379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06548"/>
            <a:ext cx="2381250" cy="2381250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3638426"/>
          </a:xfrm>
        </p:spPr>
        <p:txBody>
          <a:bodyPr/>
          <a:lstStyle/>
          <a:p>
            <a:r>
              <a:rPr lang="fr-FR" dirty="0"/>
              <a:t>This can </a:t>
            </a:r>
            <a:r>
              <a:rPr lang="fr-FR" dirty="0" err="1"/>
              <a:t>be</a:t>
            </a:r>
            <a:r>
              <a:rPr lang="fr-FR" dirty="0"/>
              <a:t> the story of </a:t>
            </a:r>
            <a:r>
              <a:rPr lang="fr-FR" dirty="0" err="1"/>
              <a:t>connectors</a:t>
            </a:r>
            <a:endParaRPr lang="fr-FR" dirty="0"/>
          </a:p>
          <a:p>
            <a:pPr lvl="1"/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picture</a:t>
            </a:r>
            <a:r>
              <a:rPr lang="fr-FR" dirty="0"/>
              <a:t> on the </a:t>
            </a:r>
            <a:r>
              <a:rPr lang="fr-FR" dirty="0" err="1"/>
              <a:t>side</a:t>
            </a:r>
            <a:endParaRPr lang="fr-FR" dirty="0"/>
          </a:p>
          <a:p>
            <a:pPr lvl="1"/>
            <a:r>
              <a:rPr lang="fr-FR" dirty="0"/>
              <a:t>For </a:t>
            </a:r>
            <a:r>
              <a:rPr lang="fr-FR" dirty="0" err="1"/>
              <a:t>coupling</a:t>
            </a:r>
            <a:r>
              <a:rPr lang="fr-FR" dirty="0"/>
              <a:t> a </a:t>
            </a:r>
            <a:r>
              <a:rPr lang="fr-FR" dirty="0" err="1"/>
              <a:t>limited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fibres, </a:t>
            </a:r>
            <a:r>
              <a:rPr lang="fr-FR" dirty="0" err="1"/>
              <a:t>usually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With</a:t>
            </a:r>
            <a:r>
              <a:rPr lang="fr-FR" dirty="0"/>
              <a:t> a warning : </a:t>
            </a:r>
            <a:r>
              <a:rPr lang="fr-FR" dirty="0" err="1"/>
              <a:t>connectors</a:t>
            </a:r>
            <a:r>
              <a:rPr lang="fr-FR" dirty="0"/>
              <a:t> are </a:t>
            </a:r>
            <a:r>
              <a:rPr lang="fr-FR" dirty="0" err="1"/>
              <a:t>adding</a:t>
            </a:r>
            <a:br>
              <a:rPr lang="fr-FR" dirty="0"/>
            </a:br>
            <a:r>
              <a:rPr lang="fr-FR" dirty="0" err="1"/>
              <a:t>attenuation</a:t>
            </a:r>
            <a:r>
              <a:rPr lang="fr-FR" dirty="0"/>
              <a:t> to the signal</a:t>
            </a:r>
          </a:p>
          <a:p>
            <a:pPr lvl="1"/>
            <a:endParaRPr lang="fr-FR" dirty="0"/>
          </a:p>
          <a:p>
            <a:r>
              <a:rPr lang="fr-FR" dirty="0" err="1"/>
              <a:t>Typical</a:t>
            </a:r>
            <a:r>
              <a:rPr lang="fr-FR" dirty="0"/>
              <a:t> use : FTTH networks</a:t>
            </a:r>
          </a:p>
          <a:p>
            <a:pPr lvl="1"/>
            <a:r>
              <a:rPr lang="fr-FR" dirty="0"/>
              <a:t>On a GPON architecture, up to 128 </a:t>
            </a:r>
            <a:r>
              <a:rPr lang="fr-FR" dirty="0" err="1"/>
              <a:t>users</a:t>
            </a:r>
            <a:r>
              <a:rPr lang="fr-FR" dirty="0"/>
              <a:t>’ trafic</a:t>
            </a:r>
            <a:br>
              <a:rPr lang="fr-FR" dirty="0"/>
            </a:br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coupled</a:t>
            </a:r>
            <a:r>
              <a:rPr lang="fr-FR" dirty="0"/>
              <a:t> on a single fibre</a:t>
            </a:r>
          </a:p>
          <a:p>
            <a:pPr lvl="1"/>
            <a:r>
              <a:rPr lang="fr-FR" dirty="0" err="1"/>
              <a:t>Coupling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made in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steps</a:t>
            </a:r>
            <a:r>
              <a:rPr lang="fr-FR" dirty="0"/>
              <a:t> in the distribution network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/>
              <a:t>Optical </a:t>
            </a:r>
            <a:r>
              <a:rPr lang="fr-FR" dirty="0" err="1"/>
              <a:t>couplers</a:t>
            </a:r>
            <a:r>
              <a:rPr lang="fr-FR" dirty="0"/>
              <a:t> : </a:t>
            </a:r>
            <a:r>
              <a:rPr lang="fr-FR" dirty="0" err="1"/>
              <a:t>equipment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503D93-073B-4EDB-BFAC-49B6F30C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35846"/>
            <a:ext cx="5127922" cy="1709307"/>
          </a:xfrm>
          <a:prstGeom prst="rect">
            <a:avLst/>
          </a:prstGeom>
        </p:spPr>
      </p:pic>
      <p:pic>
        <p:nvPicPr>
          <p:cNvPr id="8" name="Image 7" descr="Coupleur de câble optique de fibre de SM de PLC 1×64 pour FTTP/FTTH/FTTN/FTTC fournisseur">
            <a:hlinkClick r:id="rId4"/>
            <a:extLst>
              <a:ext uri="{FF2B5EF4-FFF2-40B4-BE49-F238E27FC236}">
                <a16:creationId xmlns:a16="http://schemas.microsoft.com/office/drawing/2014/main" id="{5A8B7326-DD3E-4F95-A0B2-264CD194F14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230874"/>
            <a:ext cx="2692580" cy="1925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1805653"/>
      </p:ext>
    </p:extLst>
  </p:cSld>
  <p:clrMapOvr>
    <a:masterClrMapping/>
  </p:clrMapOvr>
</p:sld>
</file>

<file path=ppt/theme/theme1.xml><?xml version="1.0" encoding="utf-8"?>
<a:theme xmlns:a="http://schemas.openxmlformats.org/drawingml/2006/main" name="Bouygues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uygues T_Template_interne.potx  -  Lecture seule" id="{24D22CF7-E662-41E2-85B7-1C00754CD0F5}" vid="{89134CF2-C93C-48EF-AC19-537B749CA489}"/>
    </a:ext>
  </a:extLst>
</a:theme>
</file>

<file path=ppt/theme/theme2.xml><?xml version="1.0" encoding="utf-8"?>
<a:theme xmlns:a="http://schemas.openxmlformats.org/drawingml/2006/main" name="1_Bouygues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5D93CAE6B6F4894941DB0A5DF355D" ma:contentTypeVersion="0" ma:contentTypeDescription="Crée un document." ma:contentTypeScope="" ma:versionID="7e398b6e147a85b2ac19be9dc957da0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BB479D-4DA6-4182-92ED-20F45DFD95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5C4B521-25AE-46BB-AB56-C57AF0F44C9D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B45A4B7-FAE6-4F56-87B3-B7EA0A2E510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934039-ae21-42ab-8848-d62b6328cef8}" enabled="1" method="Standard" siteId="{61ed2b68-f880-49d7-bbc9-9a645e9dcf7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Bouygues T_Template_interne</Template>
  <TotalTime>3571</TotalTime>
  <Words>2429</Words>
  <Application>Microsoft Office PowerPoint</Application>
  <PresentationFormat>Affichage à l'écran (16:9)</PresentationFormat>
  <Paragraphs>466</Paragraphs>
  <Slides>34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Bouygues Read</vt:lpstr>
      <vt:lpstr>Bouygues Read Medium</vt:lpstr>
      <vt:lpstr>Bouygues Read Semibold</vt:lpstr>
      <vt:lpstr>Bouygues Speak Corpo</vt:lpstr>
      <vt:lpstr>Bouygues</vt:lpstr>
      <vt:lpstr>1_Bouygues</vt:lpstr>
      <vt:lpstr>Optical Fibre networks 2/4 Multiplexing, coupling, amplifying</vt:lpstr>
      <vt:lpstr>Optical Fibre Networks : Course general objective</vt:lpstr>
      <vt:lpstr>Optical Fibre Networks : Course 2/4 programme</vt:lpstr>
      <vt:lpstr>Passive and active components</vt:lpstr>
      <vt:lpstr>Coupling signals on optical fibre</vt:lpstr>
      <vt:lpstr>Optical fibre couplers : principles</vt:lpstr>
      <vt:lpstr>Optical fibre couplers : use cases</vt:lpstr>
      <vt:lpstr>Coupling optical fibre</vt:lpstr>
      <vt:lpstr>Optical couplers : equipment</vt:lpstr>
      <vt:lpstr>Splitting signal on optical fibre</vt:lpstr>
      <vt:lpstr>Optical fibre splitters : use cases</vt:lpstr>
      <vt:lpstr>Optical fibre splitters : principles</vt:lpstr>
      <vt:lpstr>Other passive functions on optical fibre</vt:lpstr>
      <vt:lpstr>Modulator</vt:lpstr>
      <vt:lpstr>Attenuation</vt:lpstr>
      <vt:lpstr>Filtering</vt:lpstr>
      <vt:lpstr>Polarisation splitting</vt:lpstr>
      <vt:lpstr>Optical isolator</vt:lpstr>
      <vt:lpstr>Optical circulator</vt:lpstr>
      <vt:lpstr>Amplifying signal on optical fibre</vt:lpstr>
      <vt:lpstr>Amplifier and regenerator</vt:lpstr>
      <vt:lpstr>Optical amplifier characteristics</vt:lpstr>
      <vt:lpstr>Semi conductor amplification (SOA)</vt:lpstr>
      <vt:lpstr>Raman amplifier</vt:lpstr>
      <vt:lpstr>EDFA amplification</vt:lpstr>
      <vt:lpstr>Multiplexing on optical fibre</vt:lpstr>
      <vt:lpstr>Multiplexing problematic</vt:lpstr>
      <vt:lpstr>Multiplexing technical solutions</vt:lpstr>
      <vt:lpstr>Multiplexing light principle</vt:lpstr>
      <vt:lpstr>Wavelength and multiplexing</vt:lpstr>
      <vt:lpstr>WDM technologies : DWDM</vt:lpstr>
      <vt:lpstr>WDM technologies : CWDM</vt:lpstr>
      <vt:lpstr>WDM Fibre optic networks topology</vt:lpstr>
      <vt:lpstr>Présentation PowerPoint</vt:lpstr>
    </vt:vector>
  </TitlesOfParts>
  <Manager>Bouygues</Manager>
  <Company>Bouygues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KPUS Module 1/4 Smart card basics</dc:title>
  <dc:subject>Bouygues</dc:subject>
  <dc:creator>JOLIVET, PAUL</dc:creator>
  <cp:lastModifiedBy>JOLIVET, PAUL</cp:lastModifiedBy>
  <cp:revision>231</cp:revision>
  <cp:lastPrinted>2021-01-05T12:26:26Z</cp:lastPrinted>
  <dcterms:created xsi:type="dcterms:W3CDTF">2020-11-04T05:47:35Z</dcterms:created>
  <dcterms:modified xsi:type="dcterms:W3CDTF">2024-10-07T06:00:12Z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0x0101006155D93CAE6B6F4894941DB0A5DF355D</vt:lpwstr>
  </property>
  <property fmtid="{D5CDD505-2E9C-101B-9397-08002B2CF9AE}" pid="3" name="MSIP_Label_59934039-ae21-42ab-8848-d62b6328cef8_Enabled">
    <vt:lpwstr>true</vt:lpwstr>
  </property>
  <property fmtid="{D5CDD505-2E9C-101B-9397-08002B2CF9AE}" pid="4" name="MSIP_Label_59934039-ae21-42ab-8848-d62b6328cef8_SetDate">
    <vt:lpwstr>2021-10-04T09:42:52Z</vt:lpwstr>
  </property>
  <property fmtid="{D5CDD505-2E9C-101B-9397-08002B2CF9AE}" pid="5" name="MSIP_Label_59934039-ae21-42ab-8848-d62b6328cef8_Method">
    <vt:lpwstr>Standard</vt:lpwstr>
  </property>
  <property fmtid="{D5CDD505-2E9C-101B-9397-08002B2CF9AE}" pid="6" name="MSIP_Label_59934039-ae21-42ab-8848-d62b6328cef8_Name">
    <vt:lpwstr>LBL_05</vt:lpwstr>
  </property>
  <property fmtid="{D5CDD505-2E9C-101B-9397-08002B2CF9AE}" pid="7" name="MSIP_Label_59934039-ae21-42ab-8848-d62b6328cef8_SiteId">
    <vt:lpwstr>61ed2b68-f880-49d7-bbc9-9a645e9dcf7c</vt:lpwstr>
  </property>
  <property fmtid="{D5CDD505-2E9C-101B-9397-08002B2CF9AE}" pid="8" name="MSIP_Label_59934039-ae21-42ab-8848-d62b6328cef8_ActionId">
    <vt:lpwstr>f621e091-1c7b-488f-b806-ad396cf9c05c</vt:lpwstr>
  </property>
  <property fmtid="{D5CDD505-2E9C-101B-9397-08002B2CF9AE}" pid="9" name="MSIP_Label_59934039-ae21-42ab-8848-d62b6328cef8_ContentBits">
    <vt:lpwstr>0</vt:lpwstr>
  </property>
</Properties>
</file>